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3093" autoAdjust="0"/>
  </p:normalViewPr>
  <p:slideViewPr>
    <p:cSldViewPr snapToGrid="0" snapToObjects="1">
      <p:cViewPr varScale="1">
        <p:scale>
          <a:sx n="60" d="100"/>
          <a:sy n="60" d="100"/>
        </p:scale>
        <p:origin x="1522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30358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До вашої уваги доповідь на тему «K в ряд (падіння)». Доповідає Авдєєнко Дмитро Максимович.</a:t>
            </a:r>
          </a:p>
          <a:p>
            <a:endParaRPr/>
          </a:p>
          <a:p>
            <a:r>
              <a:t>Автором реалізовано логічну гру — аналог Connect 4 — засобами логічного програмування Prolog. Вся ігрова логіка залишається справжнім Prolog-кодом: перевірка виграшу, мінімакс з Alpha-Beta відсіканням. Веб-інтерфейс доступний без встановлення будь-якого програмного забезпечення.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Alpha-Beta є оптимізацією MinMax: якщо поточна гілка дерева вже гірша за раніше знайдений варіант, її можна не розглядати. Максимізатор підтримує значення α (нижній поріг), мінімізатор — β (верхній поріг). Відсікання відбувається, коли ці пороги перетинаються.</a:t>
            </a:r>
          </a:p>
          <a:p>
            <a:endParaRPr/>
          </a:p>
          <a:p>
            <a:r>
              <a:t>Під час роботи було виявлено прихований баг: у класичній реалізації останній гравець і наступний гравець завжди різні, тому умова «LP ≠ Player» завжди виконується і будь-яка перемога повертала +100000. Мінімізатор, який шукає мінімум, «уникав» ходу з оцінкою 100000 — тобто уникав свого виграшу.</a:t>
            </a:r>
          </a:p>
          <a:p>
            <a:endParaRPr/>
          </a:p>
          <a:p>
            <a:r>
              <a:t>Виправлення базується на прапорці IsMax: він точно вказує, хто щойно зробив хід. Якщо IsMax=false, значить ходив ШІ (максимізатор) і перемога добра (+100000). Якщо IsMax=true, ходив суперник і перемога погана (−100000).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Евристична функція оцінює позицію на листках дерева пошуку — коли ні виграшу, ні програшу ще немає, але потрібно визначити, наскільки позиція вигідна.</a:t>
            </a:r>
          </a:p>
          <a:p>
            <a:endParaRPr/>
          </a:p>
          <a:p>
            <a:r>
              <a:t>Логіка базується на підрахунку K-вікон — відрізків довжини K у чотирьох напрямках. Вікно, яке містить хоча б одну фішку суперника, заблоковане і не приносить балів. Незаблоковані вікна оцінюються за кількістю власних фішок за логарифмічною шкалою: два в ряду набагато цінніше двох окремих.</a:t>
            </a:r>
          </a:p>
          <a:p>
            <a:endParaRPr/>
          </a:p>
          <a:p>
            <a:r>
              <a:t>Центральний бонус відображає стратегічну перевагу центральних позицій: через них проходить більша кількість можливих виграшних ліній.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Мультипризначенність — одна з ключових переваг Prolog над іншими мовами. Завдяки уніфікації один і той самий предикат може обчислювати результат у прямому напрямку, перевіряти відповідність або навіть генерувати варіанти через backtracking.</a:t>
            </a:r>
          </a:p>
          <a:p>
            <a:endParaRPr/>
          </a:p>
          <a:p>
            <a:r>
              <a:t>Наприклад, opponent/2 описує відношення між гравцями. У Haskell або Python для цього потрібні дві окремі функції, або словник. У Prolog — два факти, які автоматично працюють в обох напрямках.</a:t>
            </a:r>
          </a:p>
          <a:p>
            <a:endParaRPr/>
          </a:p>
          <a:p>
            <a:r>
              <a:t>Це відображає декларативну природу Prolog: ми описуємо що є правдою, а не як це обчислити.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Реалізовано всі чотири режими: людина–людина, людина–Prolog, Prolog–людина, Prolog–Prolog. В останньому режимі гра розгортається автоматично — два ШІ роблять ходи по черзі без участі людини.</a:t>
            </a:r>
          </a:p>
          <a:p>
            <a:endParaRPr/>
          </a:p>
          <a:p>
            <a:r>
              <a:t>Взаємодія відбувається двома шляхами залежно від того, хто ходить. При ході людини браузер звертається до Tau-Prolog, вбудованого в сам браузер. При ході ШІ браузер асинхронно звертається до SWI-Prolog на сервері через HTTP — інтерфейс залишається відкритим під час очікування відповіді.</a:t>
            </a:r>
          </a:p>
          <a:p>
            <a:endParaRPr/>
          </a:p>
          <a:p>
            <a:r>
              <a:t>У обох випадках Prolog отримує поточний стан дошки як аргумент, виконує обчислення і повертає результат. Між запитами Prolog нічого не зберігає.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Розробка виявила кілька нетривіальних проблем.</a:t>
            </a:r>
          </a:p>
          <a:p>
            <a:endParaRPr/>
          </a:p>
          <a:p>
            <a:r>
              <a:t>Найбільша складність — взаємодія між Prolog і браузерним середовищем. Tau-Prolog не підтримує більшість стандартних бібліотек, а помилки на стороні Prolog важко відлагоджувати з JavaScript. Рішення — розподілити відповідальність: легкі операції залишити в браузері, важкі обчислення перенести на сервер.</a:t>
            </a:r>
          </a:p>
          <a:p>
            <a:endParaRPr/>
          </a:p>
          <a:p>
            <a:r>
              <a:t>CORS (Cross-Origin Resource Sharing) виявився несподівано складним: SWI-Prolog не підтримує реєстрацію двох обробників для одного шляху з різними HTTP-методами. Рішення — перевіряти метод запиту безпосередньо всередині обробника.</a:t>
            </a:r>
          </a:p>
          <a:p>
            <a:endParaRPr/>
          </a:p>
          <a:p>
            <a:r>
              <a:t>Баг знаку перемоги в MinMax був прихованим: гра технічно працювала, але ШІ грав не оптимально — уникав виграшних ходів суперника замість їх блокування.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 err="1"/>
              <a:t>Усі</a:t>
            </a:r>
            <a:r>
              <a:rPr dirty="0"/>
              <a:t> </a:t>
            </a:r>
            <a:r>
              <a:rPr dirty="0" err="1"/>
              <a:t>три</a:t>
            </a:r>
            <a:r>
              <a:rPr dirty="0"/>
              <a:t> </a:t>
            </a:r>
            <a:r>
              <a:rPr dirty="0" err="1"/>
              <a:t>реалізації</a:t>
            </a:r>
            <a:r>
              <a:rPr dirty="0"/>
              <a:t> </a:t>
            </a:r>
            <a:r>
              <a:rPr dirty="0" err="1"/>
              <a:t>розв'язують</a:t>
            </a:r>
            <a:r>
              <a:rPr dirty="0"/>
              <a:t> </a:t>
            </a:r>
            <a:r>
              <a:rPr dirty="0" err="1"/>
              <a:t>одну</a:t>
            </a:r>
            <a:r>
              <a:rPr dirty="0"/>
              <a:t> </a:t>
            </a:r>
            <a:r>
              <a:rPr dirty="0" err="1"/>
              <a:t>задачу</a:t>
            </a:r>
            <a:r>
              <a:rPr dirty="0"/>
              <a:t> </a:t>
            </a:r>
            <a:r>
              <a:rPr dirty="0" err="1"/>
              <a:t>різними</a:t>
            </a:r>
            <a:r>
              <a:rPr dirty="0"/>
              <a:t> </a:t>
            </a:r>
            <a:r>
              <a:rPr dirty="0" err="1"/>
              <a:t>засобами</a:t>
            </a:r>
            <a:r>
              <a:rPr dirty="0"/>
              <a:t>.</a:t>
            </a:r>
          </a:p>
          <a:p>
            <a:endParaRPr dirty="0"/>
          </a:p>
          <a:p>
            <a:r>
              <a:rPr dirty="0"/>
              <a:t>Prolog і Haskell </a:t>
            </a:r>
            <a:r>
              <a:rPr dirty="0" err="1"/>
              <a:t>об'єднує</a:t>
            </a:r>
            <a:r>
              <a:rPr dirty="0"/>
              <a:t> </a:t>
            </a:r>
            <a:r>
              <a:rPr dirty="0" err="1"/>
              <a:t>відсутність</a:t>
            </a:r>
            <a:r>
              <a:rPr dirty="0"/>
              <a:t> </a:t>
            </a:r>
            <a:r>
              <a:rPr dirty="0" err="1"/>
              <a:t>мутації</a:t>
            </a:r>
            <a:r>
              <a:rPr dirty="0"/>
              <a:t> </a:t>
            </a:r>
            <a:r>
              <a:rPr dirty="0" err="1"/>
              <a:t>стану</a:t>
            </a:r>
            <a:r>
              <a:rPr dirty="0"/>
              <a:t>. </a:t>
            </a:r>
            <a:r>
              <a:rPr dirty="0" err="1"/>
              <a:t>Але</a:t>
            </a:r>
            <a:r>
              <a:rPr dirty="0"/>
              <a:t> Prolog </a:t>
            </a:r>
            <a:r>
              <a:rPr dirty="0" err="1"/>
              <a:t>унікальний</a:t>
            </a:r>
            <a:r>
              <a:rPr dirty="0"/>
              <a:t> </a:t>
            </a:r>
            <a:r>
              <a:rPr dirty="0" err="1"/>
              <a:t>мультипризначенністю</a:t>
            </a:r>
            <a:r>
              <a:rPr dirty="0"/>
              <a:t>: </a:t>
            </a:r>
            <a:r>
              <a:rPr dirty="0" err="1"/>
              <a:t>через</a:t>
            </a:r>
            <a:r>
              <a:rPr dirty="0"/>
              <a:t> </a:t>
            </a:r>
            <a:r>
              <a:rPr dirty="0" err="1"/>
              <a:t>уніфікацію</a:t>
            </a:r>
            <a:r>
              <a:rPr dirty="0"/>
              <a:t> </a:t>
            </a:r>
            <a:r>
              <a:rPr dirty="0" err="1"/>
              <a:t>один</a:t>
            </a:r>
            <a:r>
              <a:rPr dirty="0"/>
              <a:t> </a:t>
            </a:r>
            <a:r>
              <a:rPr dirty="0" err="1"/>
              <a:t>предикат</a:t>
            </a:r>
            <a:r>
              <a:rPr dirty="0"/>
              <a:t> </a:t>
            </a:r>
            <a:r>
              <a:rPr dirty="0" err="1"/>
              <a:t>може</a:t>
            </a:r>
            <a:r>
              <a:rPr dirty="0"/>
              <a:t> </a:t>
            </a:r>
            <a:r>
              <a:rPr dirty="0" err="1"/>
              <a:t>працювати</a:t>
            </a:r>
            <a:r>
              <a:rPr dirty="0"/>
              <a:t> </a:t>
            </a:r>
            <a:r>
              <a:rPr dirty="0" err="1"/>
              <a:t>як</a:t>
            </a:r>
            <a:r>
              <a:rPr dirty="0"/>
              <a:t> </a:t>
            </a:r>
            <a:r>
              <a:rPr dirty="0" err="1"/>
              <a:t>генератор</a:t>
            </a:r>
            <a:r>
              <a:rPr dirty="0"/>
              <a:t>, </a:t>
            </a:r>
            <a:r>
              <a:rPr dirty="0" err="1"/>
              <a:t>перевірник</a:t>
            </a:r>
            <a:r>
              <a:rPr dirty="0"/>
              <a:t> </a:t>
            </a:r>
            <a:r>
              <a:rPr dirty="0" err="1"/>
              <a:t>або</a:t>
            </a:r>
            <a:r>
              <a:rPr dirty="0"/>
              <a:t> </a:t>
            </a:r>
            <a:r>
              <a:rPr dirty="0" err="1"/>
              <a:t>перетворювач</a:t>
            </a:r>
            <a:r>
              <a:rPr dirty="0"/>
              <a:t> </a:t>
            </a:r>
            <a:r>
              <a:rPr dirty="0" err="1"/>
              <a:t>залежно</a:t>
            </a:r>
            <a:r>
              <a:rPr dirty="0"/>
              <a:t> </a:t>
            </a:r>
            <a:r>
              <a:rPr dirty="0" err="1"/>
              <a:t>від</a:t>
            </a:r>
            <a:r>
              <a:rPr dirty="0"/>
              <a:t> </a:t>
            </a:r>
            <a:r>
              <a:rPr dirty="0" err="1"/>
              <a:t>контексту</a:t>
            </a:r>
            <a:r>
              <a:rPr dirty="0"/>
              <a:t>. В Haskell і Python </a:t>
            </a:r>
            <a:r>
              <a:rPr dirty="0" err="1"/>
              <a:t>для</a:t>
            </a:r>
            <a:r>
              <a:rPr dirty="0"/>
              <a:t> </a:t>
            </a:r>
            <a:r>
              <a:rPr dirty="0" err="1"/>
              <a:t>цього</a:t>
            </a:r>
            <a:r>
              <a:rPr dirty="0"/>
              <a:t> </a:t>
            </a:r>
            <a:r>
              <a:rPr dirty="0" err="1"/>
              <a:t>потрібні</a:t>
            </a:r>
            <a:r>
              <a:rPr dirty="0"/>
              <a:t> </a:t>
            </a:r>
            <a:r>
              <a:rPr dirty="0" err="1"/>
              <a:t>окремі</a:t>
            </a:r>
            <a:r>
              <a:rPr dirty="0"/>
              <a:t> </a:t>
            </a:r>
            <a:r>
              <a:rPr dirty="0" err="1"/>
              <a:t>функції</a:t>
            </a:r>
            <a:r>
              <a:rPr dirty="0"/>
              <a:t>.</a:t>
            </a:r>
          </a:p>
          <a:p>
            <a:endParaRPr dirty="0"/>
          </a:p>
          <a:p>
            <a:r>
              <a:rPr dirty="0"/>
              <a:t>Python </a:t>
            </a:r>
            <a:r>
              <a:rPr dirty="0" err="1"/>
              <a:t>найпростіший</a:t>
            </a:r>
            <a:r>
              <a:rPr dirty="0"/>
              <a:t> </a:t>
            </a:r>
            <a:r>
              <a:rPr dirty="0" err="1"/>
              <a:t>для</a:t>
            </a:r>
            <a:r>
              <a:rPr dirty="0"/>
              <a:t> </a:t>
            </a:r>
            <a:r>
              <a:rPr dirty="0" err="1"/>
              <a:t>читання</a:t>
            </a:r>
            <a:r>
              <a:rPr dirty="0"/>
              <a:t> і </a:t>
            </a:r>
            <a:r>
              <a:rPr dirty="0" err="1"/>
              <a:t>найшвидший</a:t>
            </a:r>
            <a:r>
              <a:rPr dirty="0"/>
              <a:t> </a:t>
            </a:r>
            <a:r>
              <a:rPr dirty="0" err="1"/>
              <a:t>виконанням</a:t>
            </a:r>
            <a:r>
              <a:rPr dirty="0"/>
              <a:t>, </a:t>
            </a:r>
            <a:r>
              <a:rPr dirty="0" err="1"/>
              <a:t>але</a:t>
            </a:r>
            <a:r>
              <a:rPr dirty="0"/>
              <a:t> </a:t>
            </a:r>
            <a:r>
              <a:rPr dirty="0" err="1"/>
              <a:t>явні</a:t>
            </a:r>
            <a:r>
              <a:rPr dirty="0"/>
              <a:t> </a:t>
            </a:r>
            <a:r>
              <a:rPr dirty="0" err="1"/>
              <a:t>цикли</a:t>
            </a:r>
            <a:r>
              <a:rPr dirty="0"/>
              <a:t> і </a:t>
            </a:r>
            <a:r>
              <a:rPr dirty="0" err="1"/>
              <a:t>мутація</a:t>
            </a:r>
            <a:r>
              <a:rPr dirty="0"/>
              <a:t> </a:t>
            </a:r>
            <a:r>
              <a:rPr dirty="0" err="1"/>
              <a:t>стану</a:t>
            </a:r>
            <a:r>
              <a:rPr dirty="0"/>
              <a:t> </a:t>
            </a:r>
            <a:r>
              <a:rPr dirty="0" err="1"/>
              <a:t>потребують</a:t>
            </a:r>
            <a:r>
              <a:rPr dirty="0"/>
              <a:t> </a:t>
            </a:r>
            <a:r>
              <a:rPr dirty="0" err="1"/>
              <a:t>більше</a:t>
            </a:r>
            <a:r>
              <a:rPr dirty="0"/>
              <a:t> </a:t>
            </a:r>
            <a:r>
              <a:rPr dirty="0" err="1"/>
              <a:t>уваги</a:t>
            </a:r>
            <a:r>
              <a:rPr dirty="0"/>
              <a:t> </a:t>
            </a:r>
            <a:r>
              <a:rPr dirty="0" err="1"/>
              <a:t>до</a:t>
            </a:r>
            <a:r>
              <a:rPr dirty="0"/>
              <a:t> </a:t>
            </a:r>
            <a:r>
              <a:rPr dirty="0" err="1"/>
              <a:t>коректності</a:t>
            </a:r>
            <a:r>
              <a:rPr dirty="0"/>
              <a:t>.</a:t>
            </a:r>
          </a:p>
          <a:p>
            <a:endParaRPr dirty="0"/>
          </a:p>
          <a:p>
            <a:r>
              <a:rPr dirty="0"/>
              <a:t>CLP(FD) </a:t>
            </a:r>
            <a:r>
              <a:rPr dirty="0" err="1"/>
              <a:t>не</a:t>
            </a:r>
            <a:r>
              <a:rPr dirty="0"/>
              <a:t> </a:t>
            </a:r>
            <a:r>
              <a:rPr dirty="0" err="1"/>
              <a:t>застосовувався</a:t>
            </a:r>
            <a:r>
              <a:rPr dirty="0"/>
              <a:t> </a:t>
            </a:r>
            <a:r>
              <a:rPr dirty="0" err="1"/>
              <a:t>свідомо</a:t>
            </a:r>
            <a:r>
              <a:rPr dirty="0"/>
              <a:t>: </a:t>
            </a:r>
            <a:r>
              <a:rPr dirty="0" err="1"/>
              <a:t>MinMax</a:t>
            </a:r>
            <a:r>
              <a:rPr dirty="0"/>
              <a:t> — </a:t>
            </a:r>
            <a:r>
              <a:rPr dirty="0" err="1"/>
              <a:t>це</a:t>
            </a:r>
            <a:r>
              <a:rPr dirty="0"/>
              <a:t> </a:t>
            </a:r>
            <a:r>
              <a:rPr dirty="0" err="1"/>
              <a:t>не</a:t>
            </a:r>
            <a:r>
              <a:rPr dirty="0"/>
              <a:t> </a:t>
            </a:r>
            <a:r>
              <a:rPr dirty="0" err="1"/>
              <a:t>задача</a:t>
            </a:r>
            <a:r>
              <a:rPr dirty="0"/>
              <a:t> </a:t>
            </a:r>
            <a:r>
              <a:rPr dirty="0" err="1"/>
              <a:t>виконання</a:t>
            </a:r>
            <a:r>
              <a:rPr dirty="0"/>
              <a:t> </a:t>
            </a:r>
            <a:r>
              <a:rPr dirty="0" err="1"/>
              <a:t>обмежень</a:t>
            </a:r>
            <a:r>
              <a:rPr dirty="0"/>
              <a:t>. </a:t>
            </a:r>
            <a:r>
              <a:rPr lang="uk-UA" dirty="0"/>
              <a:t>Нема потреби шукати</a:t>
            </a:r>
            <a:r>
              <a:rPr dirty="0"/>
              <a:t> </a:t>
            </a:r>
            <a:r>
              <a:rPr dirty="0" err="1"/>
              <a:t>призначення</a:t>
            </a:r>
            <a:r>
              <a:rPr dirty="0"/>
              <a:t> </a:t>
            </a:r>
            <a:r>
              <a:rPr dirty="0" err="1"/>
              <a:t>змінних</a:t>
            </a:r>
            <a:r>
              <a:rPr dirty="0"/>
              <a:t>, </a:t>
            </a:r>
            <a:r>
              <a:rPr dirty="0" err="1"/>
              <a:t>що</a:t>
            </a:r>
            <a:r>
              <a:rPr dirty="0"/>
              <a:t> </a:t>
            </a:r>
            <a:r>
              <a:rPr dirty="0" err="1"/>
              <a:t>задовольняє</a:t>
            </a:r>
            <a:r>
              <a:rPr dirty="0"/>
              <a:t> </a:t>
            </a:r>
            <a:r>
              <a:rPr dirty="0" err="1"/>
              <a:t>обмеження</a:t>
            </a:r>
            <a:r>
              <a:rPr dirty="0"/>
              <a:t> —</a:t>
            </a:r>
            <a:r>
              <a:rPr lang="uk-UA" dirty="0"/>
              <a:t> відбувається обхід дерева</a:t>
            </a:r>
            <a:r>
              <a:rPr dirty="0"/>
              <a:t> </a:t>
            </a:r>
            <a:r>
              <a:rPr dirty="0" err="1"/>
              <a:t>можливих</a:t>
            </a:r>
            <a:r>
              <a:rPr dirty="0"/>
              <a:t> </a:t>
            </a:r>
            <a:r>
              <a:rPr dirty="0" err="1"/>
              <a:t>продовжень</a:t>
            </a:r>
            <a:r>
              <a:rPr dirty="0"/>
              <a:t>. CLP </a:t>
            </a:r>
            <a:r>
              <a:rPr dirty="0" err="1"/>
              <a:t>доцільний</a:t>
            </a:r>
            <a:r>
              <a:rPr dirty="0"/>
              <a:t> </a:t>
            </a:r>
            <a:r>
              <a:rPr dirty="0" err="1"/>
              <a:t>для</a:t>
            </a:r>
            <a:r>
              <a:rPr dirty="0"/>
              <a:t> </a:t>
            </a:r>
            <a:r>
              <a:rPr dirty="0" err="1"/>
              <a:t>задач</a:t>
            </a:r>
            <a:r>
              <a:rPr dirty="0"/>
              <a:t> </a:t>
            </a:r>
            <a:r>
              <a:rPr dirty="0" err="1"/>
              <a:t>типу</a:t>
            </a:r>
            <a:r>
              <a:rPr dirty="0"/>
              <a:t> Sudoku </a:t>
            </a:r>
            <a:r>
              <a:rPr dirty="0" err="1"/>
              <a:t>або</a:t>
            </a:r>
            <a:r>
              <a:rPr dirty="0"/>
              <a:t> </a:t>
            </a:r>
            <a:r>
              <a:rPr dirty="0" err="1"/>
              <a:t>розкладу</a:t>
            </a:r>
            <a:r>
              <a:rPr dirty="0"/>
              <a:t>, </a:t>
            </a:r>
            <a:r>
              <a:rPr dirty="0" err="1"/>
              <a:t>де</a:t>
            </a:r>
            <a:r>
              <a:rPr dirty="0"/>
              <a:t> є </a:t>
            </a:r>
            <a:r>
              <a:rPr dirty="0" err="1"/>
              <a:t>явні</a:t>
            </a:r>
            <a:r>
              <a:rPr dirty="0"/>
              <a:t> </a:t>
            </a:r>
            <a:r>
              <a:rPr dirty="0" err="1"/>
              <a:t>обмеження</a:t>
            </a:r>
            <a:r>
              <a:rPr dirty="0"/>
              <a:t> </a:t>
            </a:r>
            <a:r>
              <a:rPr dirty="0" err="1"/>
              <a:t>на</a:t>
            </a:r>
            <a:r>
              <a:rPr dirty="0"/>
              <a:t> </a:t>
            </a:r>
            <a:r>
              <a:rPr dirty="0" err="1"/>
              <a:t>значення</a:t>
            </a:r>
            <a:r>
              <a:rPr dirty="0"/>
              <a:t> </a:t>
            </a:r>
            <a:r>
              <a:rPr dirty="0" err="1"/>
              <a:t>змінних</a:t>
            </a:r>
            <a:r>
              <a:rPr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Показати в браузері або відеозапис:</a:t>
            </a:r>
          </a:p>
          <a:p>
            <a:endParaRPr/>
          </a:p>
          <a:p>
            <a:r>
              <a:t>1. Відкрити avdieienkodmytro.github.io/Game_Prolog</a:t>
            </a:r>
          </a:p>
          <a:p>
            <a:r>
              <a:t>2. Налаштування: поле 6×7, k=4, Людина–Prolog, Нормально (4 пів-ходи)</a:t>
            </a:r>
          </a:p>
          <a:p>
            <a:r>
              <a:t>3. Декілька ходів — показати як ШІ блокує і атакує</a:t>
            </a:r>
          </a:p>
          <a:p>
            <a:r>
              <a:t>4. Переключити Prolog–Prolog — автоматична гра двох ШІ</a:t>
            </a:r>
          </a:p>
          <a:p>
            <a:r>
              <a:t>5. Додати заборонені клітини — показати обхід перешкод</a:t>
            </a:r>
          </a:p>
          <a:p>
            <a:r>
              <a:t>6. Натиснути «Здатися», почати нову гру, показати рахунок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Основний результат роботи: повноцінна логічна гра з веб-інтерфейсом, де вся ігрова логіка виконується справжнім Prolog-кодом.</a:t>
            </a:r>
          </a:p>
          <a:p>
            <a:endParaRPr/>
          </a:p>
          <a:p>
            <a:r>
              <a:t>Найціннішим досвідом виявилась робота з двома різними Prolog-середовищами одночасно — Tau-Prolog у браузері і SWI-Prolog на сервері. Кожне має свої можливості і обмеження, і розуміння цих відмінностей важливе для практичного застосування Prolog.</a:t>
            </a:r>
          </a:p>
          <a:p>
            <a:endParaRPr/>
          </a:p>
          <a:p>
            <a:r>
              <a:t>Підходи, відпрацьовані у цій роботі, застосовні у ширшому контексті: MinMax і Alpha-Beta — основа для будь-якого ігрового ШІ, а Prolog-мікросервіс може слугувати движком для задач логічного виводу в реальних системах.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Основне теоретичне джерело — Russell &amp; Norvig AIMA §5, де детально описано MinMax, Alpha-Beta та властивості цих алгоритмів. SWI-Prolog документація — для HTTP-сервера та CORS-бібліотеки.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 err="1"/>
              <a:t>Автором</a:t>
            </a:r>
            <a:r>
              <a:rPr dirty="0"/>
              <a:t> </a:t>
            </a:r>
            <a:r>
              <a:rPr dirty="0" err="1"/>
              <a:t>реалізовано</a:t>
            </a:r>
            <a:r>
              <a:rPr dirty="0"/>
              <a:t> </a:t>
            </a:r>
            <a:r>
              <a:rPr dirty="0" err="1"/>
              <a:t>повноцінну</a:t>
            </a:r>
            <a:r>
              <a:rPr dirty="0"/>
              <a:t> </a:t>
            </a:r>
            <a:r>
              <a:rPr dirty="0" err="1"/>
              <a:t>логічну</a:t>
            </a:r>
            <a:r>
              <a:rPr dirty="0"/>
              <a:t> </a:t>
            </a:r>
            <a:r>
              <a:rPr dirty="0" err="1"/>
              <a:t>гру</a:t>
            </a:r>
            <a:r>
              <a:rPr dirty="0"/>
              <a:t> «K в </a:t>
            </a:r>
            <a:r>
              <a:rPr dirty="0" err="1"/>
              <a:t>ряд</a:t>
            </a:r>
            <a:r>
              <a:rPr dirty="0"/>
              <a:t>» з </a:t>
            </a:r>
            <a:r>
              <a:rPr dirty="0" err="1"/>
              <a:t>веб-інтерфейсом</a:t>
            </a:r>
            <a:r>
              <a:rPr dirty="0"/>
              <a:t> </a:t>
            </a:r>
            <a:r>
              <a:rPr dirty="0" err="1"/>
              <a:t>та</a:t>
            </a:r>
            <a:r>
              <a:rPr dirty="0"/>
              <a:t> </a:t>
            </a:r>
            <a:r>
              <a:rPr dirty="0" err="1"/>
              <a:t>штучним</a:t>
            </a:r>
            <a:r>
              <a:rPr dirty="0"/>
              <a:t> </a:t>
            </a:r>
            <a:r>
              <a:rPr dirty="0" err="1"/>
              <a:t>інтелектом</a:t>
            </a:r>
            <a:r>
              <a:rPr dirty="0"/>
              <a:t> </a:t>
            </a:r>
            <a:r>
              <a:rPr dirty="0" err="1"/>
              <a:t>на</a:t>
            </a:r>
            <a:r>
              <a:rPr dirty="0"/>
              <a:t> </a:t>
            </a:r>
            <a:r>
              <a:rPr dirty="0" err="1"/>
              <a:t>основі</a:t>
            </a:r>
            <a:r>
              <a:rPr dirty="0"/>
              <a:t> </a:t>
            </a:r>
            <a:r>
              <a:rPr dirty="0" err="1"/>
              <a:t>MinMax</a:t>
            </a:r>
            <a:r>
              <a:rPr dirty="0"/>
              <a:t>.</a:t>
            </a:r>
          </a:p>
          <a:p>
            <a:endParaRPr dirty="0"/>
          </a:p>
          <a:p>
            <a:r>
              <a:rPr dirty="0" err="1"/>
              <a:t>Особливість</a:t>
            </a:r>
            <a:r>
              <a:rPr dirty="0"/>
              <a:t> </a:t>
            </a:r>
            <a:r>
              <a:rPr dirty="0" err="1"/>
              <a:t>архітектури</a:t>
            </a:r>
            <a:r>
              <a:rPr dirty="0"/>
              <a:t>: Prolog </a:t>
            </a:r>
            <a:r>
              <a:rPr dirty="0" err="1"/>
              <a:t>присутній</a:t>
            </a:r>
            <a:r>
              <a:rPr dirty="0"/>
              <a:t> у </a:t>
            </a:r>
            <a:r>
              <a:rPr dirty="0" err="1"/>
              <a:t>двох</a:t>
            </a:r>
            <a:r>
              <a:rPr dirty="0"/>
              <a:t> </a:t>
            </a:r>
            <a:r>
              <a:rPr dirty="0" err="1"/>
              <a:t>формах</a:t>
            </a:r>
            <a:r>
              <a:rPr dirty="0"/>
              <a:t>. Tau-Prolog </a:t>
            </a:r>
            <a:r>
              <a:rPr dirty="0" err="1"/>
              <a:t>виконується</a:t>
            </a:r>
            <a:r>
              <a:rPr dirty="0"/>
              <a:t> </a:t>
            </a:r>
            <a:r>
              <a:rPr dirty="0" err="1"/>
              <a:t>безпосередньо</a:t>
            </a:r>
            <a:r>
              <a:rPr dirty="0"/>
              <a:t> у </a:t>
            </a:r>
            <a:r>
              <a:rPr dirty="0" err="1"/>
              <a:t>браузері</a:t>
            </a:r>
            <a:r>
              <a:rPr dirty="0"/>
              <a:t> і </a:t>
            </a:r>
            <a:r>
              <a:rPr dirty="0" err="1"/>
              <a:t>відповідає</a:t>
            </a:r>
            <a:r>
              <a:rPr dirty="0"/>
              <a:t> </a:t>
            </a:r>
            <a:r>
              <a:rPr dirty="0" err="1"/>
              <a:t>за</a:t>
            </a:r>
            <a:r>
              <a:rPr dirty="0"/>
              <a:t> </a:t>
            </a:r>
            <a:r>
              <a:rPr dirty="0" err="1"/>
              <a:t>перевірку</a:t>
            </a:r>
            <a:r>
              <a:rPr dirty="0"/>
              <a:t> </a:t>
            </a:r>
            <a:r>
              <a:rPr dirty="0" err="1"/>
              <a:t>ходів</a:t>
            </a:r>
            <a:r>
              <a:rPr dirty="0"/>
              <a:t> </a:t>
            </a:r>
            <a:r>
              <a:rPr dirty="0" err="1"/>
              <a:t>людини</a:t>
            </a:r>
            <a:r>
              <a:rPr dirty="0"/>
              <a:t>. SWI-Prolog </a:t>
            </a:r>
            <a:r>
              <a:rPr dirty="0" err="1"/>
              <a:t>розгорнутий</a:t>
            </a:r>
            <a:r>
              <a:rPr dirty="0"/>
              <a:t> </a:t>
            </a:r>
            <a:r>
              <a:rPr dirty="0" err="1"/>
              <a:t>на</a:t>
            </a:r>
            <a:r>
              <a:rPr dirty="0"/>
              <a:t> </a:t>
            </a:r>
            <a:r>
              <a:rPr dirty="0" err="1"/>
              <a:t>хмарному</a:t>
            </a:r>
            <a:r>
              <a:rPr dirty="0"/>
              <a:t> </a:t>
            </a:r>
            <a:r>
              <a:rPr dirty="0" err="1"/>
              <a:t>сервері</a:t>
            </a:r>
            <a:r>
              <a:rPr dirty="0"/>
              <a:t> і </a:t>
            </a:r>
            <a:r>
              <a:rPr dirty="0" err="1"/>
              <a:t>виконує</a:t>
            </a:r>
            <a:r>
              <a:rPr dirty="0"/>
              <a:t> </a:t>
            </a:r>
            <a:r>
              <a:rPr dirty="0" err="1"/>
              <a:t>всі</a:t>
            </a:r>
            <a:r>
              <a:rPr dirty="0"/>
              <a:t> </a:t>
            </a:r>
            <a:r>
              <a:rPr dirty="0" err="1"/>
              <a:t>обчислення</a:t>
            </a:r>
            <a:r>
              <a:rPr dirty="0"/>
              <a:t> </a:t>
            </a:r>
            <a:r>
              <a:rPr dirty="0" err="1"/>
              <a:t>штучного</a:t>
            </a:r>
            <a:r>
              <a:rPr dirty="0"/>
              <a:t> </a:t>
            </a:r>
            <a:r>
              <a:rPr dirty="0" err="1"/>
              <a:t>інтелекту</a:t>
            </a:r>
            <a:r>
              <a:rPr dirty="0"/>
              <a:t>. </a:t>
            </a:r>
            <a:r>
              <a:rPr dirty="0" err="1"/>
              <a:t>Це</a:t>
            </a:r>
            <a:r>
              <a:rPr dirty="0"/>
              <a:t> </a:t>
            </a:r>
            <a:r>
              <a:rPr dirty="0" err="1"/>
              <a:t>дозволяє</a:t>
            </a:r>
            <a:r>
              <a:rPr dirty="0"/>
              <a:t> </a:t>
            </a:r>
            <a:r>
              <a:rPr dirty="0" err="1"/>
              <a:t>дотриматись</a:t>
            </a:r>
            <a:r>
              <a:rPr dirty="0"/>
              <a:t> </a:t>
            </a:r>
            <a:r>
              <a:rPr dirty="0" err="1"/>
              <a:t>вимоги</a:t>
            </a:r>
            <a:r>
              <a:rPr dirty="0"/>
              <a:t> «</a:t>
            </a:r>
            <a:r>
              <a:rPr dirty="0" err="1"/>
              <a:t>логіка</a:t>
            </a:r>
            <a:r>
              <a:rPr dirty="0"/>
              <a:t> ШІ у Prolog» </a:t>
            </a:r>
            <a:r>
              <a:rPr dirty="0" err="1"/>
              <a:t>без</a:t>
            </a:r>
            <a:r>
              <a:rPr dirty="0"/>
              <a:t> </a:t>
            </a:r>
            <a:r>
              <a:rPr dirty="0" err="1"/>
              <a:t>блокування</a:t>
            </a:r>
            <a:r>
              <a:rPr dirty="0"/>
              <a:t> </a:t>
            </a:r>
            <a:r>
              <a:rPr dirty="0" err="1"/>
              <a:t>інтерфейсу</a:t>
            </a:r>
            <a:r>
              <a:rPr dirty="0"/>
              <a:t>.</a:t>
            </a:r>
          </a:p>
          <a:p>
            <a:endParaRPr dirty="0"/>
          </a:p>
          <a:p>
            <a:r>
              <a:rPr dirty="0" err="1"/>
              <a:t>Додатково</a:t>
            </a:r>
            <a:r>
              <a:rPr dirty="0"/>
              <a:t> </a:t>
            </a:r>
            <a:r>
              <a:rPr dirty="0" err="1"/>
              <a:t>реалізовано</a:t>
            </a:r>
            <a:r>
              <a:rPr dirty="0"/>
              <a:t> </a:t>
            </a:r>
            <a:r>
              <a:rPr dirty="0" err="1"/>
              <a:t>порівняльну</a:t>
            </a:r>
            <a:r>
              <a:rPr dirty="0"/>
              <a:t> </a:t>
            </a:r>
            <a:r>
              <a:rPr dirty="0" err="1"/>
              <a:t>версію</a:t>
            </a:r>
            <a:r>
              <a:rPr dirty="0"/>
              <a:t> </a:t>
            </a:r>
            <a:r>
              <a:rPr dirty="0" err="1"/>
              <a:t>на</a:t>
            </a:r>
            <a:r>
              <a:rPr dirty="0"/>
              <a:t> Haskell.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Більшість відомих реалізацій Connect 4 на Prolog використовують консольний інтерфейс — що суперечить вимозі сучасного веб-інтерфейсу. Ті, що мають веб-частину, як правило або зберігають стан у глобальних фактах, або мають слабкий ШІ без Alpha-Beta.</a:t>
            </a:r>
          </a:p>
          <a:p>
            <a:endParaRPr/>
          </a:p>
          <a:p>
            <a:r>
              <a:t>Ключове рішення цієї роботи — stateless підхід: Prolog не зберігає стан між запитами, дошка передається як аргумент при кожному виклику. Це спрощує відлагодження і дозволяє паралельні сесії.</a:t>
            </a:r>
          </a:p>
          <a:p>
            <a:endParaRPr/>
          </a:p>
          <a:p>
            <a:r>
              <a:t>Ще одна важлива оптимізація — перевірка виграшу лише у точці падіння фішки замість повного сканування дошки.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 err="1"/>
              <a:t>Відео</a:t>
            </a:r>
            <a:r>
              <a:rPr dirty="0"/>
              <a:t> 1 (</a:t>
            </a:r>
            <a:r>
              <a:rPr lang="uk-UA" dirty="0"/>
              <a:t>Антон </a:t>
            </a:r>
            <a:r>
              <a:rPr lang="uk-UA" dirty="0" err="1"/>
              <a:t>Маринич</a:t>
            </a:r>
            <a:r>
              <a:rPr dirty="0"/>
              <a:t>): </a:t>
            </a:r>
            <a:r>
              <a:rPr dirty="0" err="1"/>
              <a:t>Авторк</a:t>
            </a:r>
            <a:r>
              <a:rPr dirty="0"/>
              <a:t> </a:t>
            </a:r>
            <a:r>
              <a:rPr dirty="0" err="1"/>
              <a:t>чесно</a:t>
            </a:r>
            <a:r>
              <a:rPr dirty="0"/>
              <a:t> </a:t>
            </a:r>
            <a:r>
              <a:rPr dirty="0" err="1"/>
              <a:t>зафіксува</a:t>
            </a:r>
            <a:r>
              <a:rPr lang="uk-UA" dirty="0"/>
              <a:t>в</a:t>
            </a:r>
            <a:r>
              <a:rPr dirty="0"/>
              <a:t>, </a:t>
            </a:r>
            <a:r>
              <a:rPr dirty="0" err="1"/>
              <a:t>що</a:t>
            </a:r>
            <a:r>
              <a:rPr dirty="0"/>
              <a:t> </a:t>
            </a:r>
            <a:r>
              <a:rPr dirty="0" err="1"/>
              <a:t>підключення</a:t>
            </a:r>
            <a:r>
              <a:rPr dirty="0"/>
              <a:t> Prolog </a:t>
            </a:r>
            <a:r>
              <a:rPr dirty="0" err="1"/>
              <a:t>до</a:t>
            </a:r>
            <a:r>
              <a:rPr dirty="0"/>
              <a:t> GUI </a:t>
            </a:r>
            <a:r>
              <a:rPr dirty="0" err="1"/>
              <a:t>виявилось</a:t>
            </a:r>
            <a:r>
              <a:rPr dirty="0"/>
              <a:t> </a:t>
            </a:r>
            <a:r>
              <a:rPr dirty="0" err="1"/>
              <a:t>найскладнішою</a:t>
            </a:r>
            <a:r>
              <a:rPr dirty="0"/>
              <a:t> </a:t>
            </a:r>
            <a:r>
              <a:rPr dirty="0" err="1"/>
              <a:t>частиною</a:t>
            </a:r>
            <a:r>
              <a:rPr dirty="0"/>
              <a:t> </a:t>
            </a:r>
            <a:r>
              <a:rPr dirty="0" err="1"/>
              <a:t>роботи</a:t>
            </a:r>
            <a:r>
              <a:rPr dirty="0"/>
              <a:t>. </a:t>
            </a:r>
            <a:r>
              <a:rPr dirty="0" err="1"/>
              <a:t>Три</a:t>
            </a:r>
            <a:r>
              <a:rPr dirty="0"/>
              <a:t> </a:t>
            </a:r>
            <a:r>
              <a:rPr dirty="0" err="1"/>
              <a:t>різних</a:t>
            </a:r>
            <a:r>
              <a:rPr dirty="0"/>
              <a:t> </a:t>
            </a:r>
            <a:r>
              <a:rPr dirty="0" err="1"/>
              <a:t>підходи</a:t>
            </a:r>
            <a:r>
              <a:rPr dirty="0"/>
              <a:t> </a:t>
            </a:r>
            <a:r>
              <a:rPr dirty="0" err="1"/>
              <a:t>зазнали</a:t>
            </a:r>
            <a:r>
              <a:rPr dirty="0"/>
              <a:t> </a:t>
            </a:r>
            <a:r>
              <a:rPr dirty="0" err="1"/>
              <a:t>невдачі</a:t>
            </a:r>
            <a:r>
              <a:rPr dirty="0"/>
              <a:t> — </a:t>
            </a:r>
            <a:r>
              <a:rPr dirty="0" err="1"/>
              <a:t>переважно</a:t>
            </a:r>
            <a:r>
              <a:rPr dirty="0"/>
              <a:t> </a:t>
            </a:r>
            <a:r>
              <a:rPr dirty="0" err="1"/>
              <a:t>через</a:t>
            </a:r>
            <a:r>
              <a:rPr dirty="0"/>
              <a:t> </a:t>
            </a:r>
            <a:r>
              <a:rPr dirty="0" err="1"/>
              <a:t>труднощі</a:t>
            </a:r>
            <a:r>
              <a:rPr dirty="0"/>
              <a:t> з </a:t>
            </a:r>
            <a:r>
              <a:rPr dirty="0" err="1"/>
              <a:t>відлагодженням</a:t>
            </a:r>
            <a:r>
              <a:rPr dirty="0"/>
              <a:t> </a:t>
            </a:r>
            <a:r>
              <a:rPr dirty="0" err="1"/>
              <a:t>помилок</a:t>
            </a:r>
            <a:r>
              <a:rPr dirty="0"/>
              <a:t>, </a:t>
            </a:r>
            <a:r>
              <a:rPr dirty="0" err="1"/>
              <a:t>які</a:t>
            </a:r>
            <a:r>
              <a:rPr dirty="0"/>
              <a:t> </a:t>
            </a:r>
            <a:r>
              <a:rPr dirty="0" err="1"/>
              <a:t>виникають</a:t>
            </a:r>
            <a:r>
              <a:rPr dirty="0"/>
              <a:t> </a:t>
            </a:r>
            <a:r>
              <a:rPr dirty="0" err="1"/>
              <a:t>на</a:t>
            </a:r>
            <a:r>
              <a:rPr dirty="0"/>
              <a:t> </a:t>
            </a:r>
            <a:r>
              <a:rPr dirty="0" err="1"/>
              <a:t>стороні</a:t>
            </a:r>
            <a:r>
              <a:rPr dirty="0"/>
              <a:t> Prolog і </a:t>
            </a:r>
            <a:r>
              <a:rPr dirty="0" err="1"/>
              <a:t>погано</a:t>
            </a:r>
            <a:r>
              <a:rPr dirty="0"/>
              <a:t> </a:t>
            </a:r>
            <a:r>
              <a:rPr dirty="0" err="1"/>
              <a:t>відображаються</a:t>
            </a:r>
            <a:r>
              <a:rPr dirty="0"/>
              <a:t> в </a:t>
            </a:r>
            <a:r>
              <a:rPr dirty="0" err="1"/>
              <a:t>браузері</a:t>
            </a:r>
            <a:r>
              <a:rPr dirty="0"/>
              <a:t>. </a:t>
            </a:r>
            <a:r>
              <a:rPr dirty="0" err="1"/>
              <a:t>Найсильніша</a:t>
            </a:r>
            <a:r>
              <a:rPr dirty="0"/>
              <a:t> </a:t>
            </a:r>
            <a:r>
              <a:rPr dirty="0" err="1"/>
              <a:t>версія</a:t>
            </a:r>
            <a:r>
              <a:rPr dirty="0"/>
              <a:t> з </a:t>
            </a:r>
            <a:r>
              <a:rPr dirty="0" err="1"/>
              <a:t>MinMax</a:t>
            </a:r>
            <a:r>
              <a:rPr dirty="0"/>
              <a:t> </a:t>
            </a:r>
            <a:r>
              <a:rPr dirty="0" err="1"/>
              <a:t>залишилась</a:t>
            </a:r>
            <a:r>
              <a:rPr dirty="0"/>
              <a:t> </a:t>
            </a:r>
            <a:r>
              <a:rPr dirty="0" err="1"/>
              <a:t>консольною</a:t>
            </a:r>
            <a:r>
              <a:rPr dirty="0"/>
              <a:t>.</a:t>
            </a:r>
          </a:p>
          <a:p>
            <a:endParaRPr dirty="0"/>
          </a:p>
          <a:p>
            <a:r>
              <a:rPr dirty="0" err="1"/>
              <a:t>Відео</a:t>
            </a:r>
            <a:r>
              <a:rPr dirty="0"/>
              <a:t> 2: </a:t>
            </a:r>
            <a:r>
              <a:rPr dirty="0" err="1"/>
              <a:t>Автори</a:t>
            </a:r>
            <a:r>
              <a:rPr dirty="0"/>
              <a:t> </a:t>
            </a:r>
            <a:r>
              <a:rPr dirty="0" err="1"/>
              <a:t>реалізували</a:t>
            </a:r>
            <a:r>
              <a:rPr dirty="0"/>
              <a:t> </a:t>
            </a:r>
            <a:r>
              <a:rPr dirty="0" err="1"/>
              <a:t>повний</a:t>
            </a:r>
            <a:r>
              <a:rPr dirty="0"/>
              <a:t> GUI, </a:t>
            </a:r>
            <a:r>
              <a:rPr dirty="0" err="1"/>
              <a:t>але</a:t>
            </a:r>
            <a:r>
              <a:rPr dirty="0"/>
              <a:t> </a:t>
            </a:r>
            <a:r>
              <a:rPr dirty="0" err="1"/>
              <a:t>використали</a:t>
            </a:r>
            <a:r>
              <a:rPr dirty="0"/>
              <a:t> Node.js </a:t>
            </a:r>
            <a:r>
              <a:rPr dirty="0" err="1"/>
              <a:t>як</a:t>
            </a:r>
            <a:r>
              <a:rPr dirty="0"/>
              <a:t> </a:t>
            </a:r>
            <a:r>
              <a:rPr dirty="0" err="1"/>
              <a:t>посередника</a:t>
            </a:r>
            <a:r>
              <a:rPr dirty="0"/>
              <a:t> </a:t>
            </a:r>
            <a:r>
              <a:rPr dirty="0" err="1"/>
              <a:t>між</a:t>
            </a:r>
            <a:r>
              <a:rPr dirty="0"/>
              <a:t> </a:t>
            </a:r>
            <a:r>
              <a:rPr dirty="0" err="1"/>
              <a:t>браузером</a:t>
            </a:r>
            <a:r>
              <a:rPr dirty="0"/>
              <a:t> і SWI-Prolog. </a:t>
            </a:r>
            <a:r>
              <a:rPr dirty="0" err="1"/>
              <a:t>Ця</a:t>
            </a:r>
            <a:r>
              <a:rPr dirty="0"/>
              <a:t> ж SWI-Prolog HTTP-</a:t>
            </a:r>
            <a:r>
              <a:rPr dirty="0" err="1"/>
              <a:t>бібліотека</a:t>
            </a:r>
            <a:r>
              <a:rPr dirty="0"/>
              <a:t>, </a:t>
            </a:r>
            <a:r>
              <a:rPr dirty="0" err="1"/>
              <a:t>яку</a:t>
            </a:r>
            <a:r>
              <a:rPr dirty="0"/>
              <a:t> </a:t>
            </a:r>
            <a:r>
              <a:rPr dirty="0" err="1"/>
              <a:t>не</a:t>
            </a:r>
            <a:r>
              <a:rPr dirty="0"/>
              <a:t> </a:t>
            </a:r>
            <a:r>
              <a:rPr dirty="0" err="1"/>
              <a:t>вдалось</a:t>
            </a:r>
            <a:r>
              <a:rPr dirty="0"/>
              <a:t> </a:t>
            </a:r>
            <a:r>
              <a:rPr dirty="0" err="1"/>
              <a:t>налаштувати</a:t>
            </a:r>
            <a:r>
              <a:rPr dirty="0"/>
              <a:t> </a:t>
            </a:r>
            <a:r>
              <a:rPr dirty="0" err="1"/>
              <a:t>через</a:t>
            </a:r>
            <a:r>
              <a:rPr dirty="0"/>
              <a:t> CORS, </a:t>
            </a:r>
            <a:r>
              <a:rPr dirty="0" err="1"/>
              <a:t>стала</a:t>
            </a:r>
            <a:r>
              <a:rPr dirty="0"/>
              <a:t> </a:t>
            </a:r>
            <a:r>
              <a:rPr dirty="0" err="1"/>
              <a:t>основою</a:t>
            </a:r>
            <a:r>
              <a:rPr dirty="0"/>
              <a:t> </a:t>
            </a:r>
            <a:r>
              <a:rPr dirty="0" err="1"/>
              <a:t>цієї</a:t>
            </a:r>
            <a:r>
              <a:rPr dirty="0"/>
              <a:t> </a:t>
            </a:r>
            <a:r>
              <a:rPr dirty="0" err="1"/>
              <a:t>роботи</a:t>
            </a:r>
            <a:r>
              <a:rPr dirty="0"/>
              <a:t> — </a:t>
            </a:r>
            <a:r>
              <a:rPr dirty="0" err="1"/>
              <a:t>проблему</a:t>
            </a:r>
            <a:r>
              <a:rPr dirty="0"/>
              <a:t> </a:t>
            </a:r>
            <a:r>
              <a:rPr dirty="0" err="1"/>
              <a:t>вирішено</a:t>
            </a:r>
            <a:r>
              <a:rPr dirty="0"/>
              <a:t> </a:t>
            </a:r>
            <a:r>
              <a:rPr dirty="0" err="1"/>
              <a:t>через</a:t>
            </a:r>
            <a:r>
              <a:rPr dirty="0"/>
              <a:t> </a:t>
            </a:r>
            <a:r>
              <a:rPr dirty="0" err="1"/>
              <a:t>перевірку</a:t>
            </a:r>
            <a:r>
              <a:rPr dirty="0"/>
              <a:t> </a:t>
            </a:r>
            <a:r>
              <a:rPr dirty="0" err="1"/>
              <a:t>методу</a:t>
            </a:r>
            <a:r>
              <a:rPr dirty="0"/>
              <a:t> </a:t>
            </a:r>
            <a:r>
              <a:rPr dirty="0" err="1"/>
              <a:t>запиту</a:t>
            </a:r>
            <a:r>
              <a:rPr dirty="0"/>
              <a:t> </a:t>
            </a:r>
            <a:r>
              <a:rPr dirty="0" err="1"/>
              <a:t>безпосередньо</a:t>
            </a:r>
            <a:r>
              <a:rPr dirty="0"/>
              <a:t> у Prolog-</a:t>
            </a:r>
            <a:r>
              <a:rPr dirty="0" err="1"/>
              <a:t>обробнику</a:t>
            </a:r>
            <a:r>
              <a:rPr dirty="0"/>
              <a:t>. </a:t>
            </a:r>
            <a:r>
              <a:rPr dirty="0" err="1"/>
              <a:t>Також</a:t>
            </a:r>
            <a:r>
              <a:rPr dirty="0"/>
              <a:t> </a:t>
            </a:r>
            <a:r>
              <a:rPr dirty="0" err="1"/>
              <a:t>виправлено</a:t>
            </a:r>
            <a:r>
              <a:rPr dirty="0"/>
              <a:t> </a:t>
            </a:r>
            <a:r>
              <a:rPr dirty="0" err="1"/>
              <a:t>баг</a:t>
            </a:r>
            <a:r>
              <a:rPr dirty="0"/>
              <a:t> у </a:t>
            </a:r>
            <a:r>
              <a:rPr dirty="0" err="1"/>
              <a:t>MinMax</a:t>
            </a:r>
            <a:r>
              <a:rPr dirty="0"/>
              <a:t>, </a:t>
            </a:r>
            <a:r>
              <a:rPr dirty="0" err="1"/>
              <a:t>відсутній</a:t>
            </a:r>
            <a:r>
              <a:rPr dirty="0"/>
              <a:t> у </a:t>
            </a:r>
            <a:r>
              <a:rPr dirty="0" err="1"/>
              <a:t>відео</a:t>
            </a:r>
            <a:r>
              <a:rPr dirty="0"/>
              <a:t> 2.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Система розбита на два незалежних рівні Prolog.</a:t>
            </a:r>
          </a:p>
          <a:p>
            <a:endParaRPr/>
          </a:p>
          <a:p>
            <a:r>
              <a:t>Tau-Prolog виконується прямо у браузері і обробляє ходи людини: перевіряє, чи стовпець доступний, застосовує гравітацію і визначає результат ходу. Це легкі обчислення — виконуються миттєво.</a:t>
            </a:r>
          </a:p>
          <a:p>
            <a:endParaRPr/>
          </a:p>
          <a:p>
            <a:r>
              <a:t>SWI-Prolog розгорнутий як Docker-контейнер на Render.com і обробляє POST-запити від браузера. Отримує поточний стан дошки, виконує MinMax і повертає найкращий хід у форматі JSON.</a:t>
            </a:r>
          </a:p>
          <a:p>
            <a:endParaRPr/>
          </a:p>
          <a:p>
            <a:r>
              <a:t>Такий розподіл дозволяє не блокувати інтерфейс під час тривалих обчислень ШІ і забезпечує виконання всієї ігрової логіки справжнім Prolog-кодом.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Усередині Prolog дошка представлена як список рядків, де кожен рядок — список символів. Такий формат забезпечує доступ до будь-якої клітини за час O(R+C), що суттєво швидше ніж O(R×C) для плаского списку.</a:t>
            </a:r>
          </a:p>
          <a:p>
            <a:endParaRPr/>
          </a:p>
          <a:p>
            <a:r>
              <a:t>Зовні, між запитами, стан дошки зберігається як звичайний рядок у JavaScript. При кожному запиті цей рядок передається до Prolog як аргумент, де конвертується в список символів, а потім розбивається на рядки. Після обчислень відбувається зворотна конвертація.</a:t>
            </a:r>
          </a:p>
          <a:p>
            <a:endParaRPr/>
          </a:p>
          <a:p>
            <a:r>
              <a:t>Завдяки цьому Prolog не зберігає жодного стану між запитами — кожен виклик є незалежним. Це значно спрощує відлагодження і дозволяє одночасно обслуговувати кілька ігрових сесій.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Гравітація реалізована через рекурсивний пошук знизу вгору. Предикат find_bottom проходить стовпець від нижнього рядка до верхнього і повертає першу порожню клітину. Якщо стовпець повністю заповнений — предикат завершується збоєм, і хід вважається недоступним.</a:t>
            </a:r>
          </a:p>
          <a:p>
            <a:endParaRPr/>
          </a:p>
          <a:p>
            <a:r>
              <a:t>Важливий момент — порядок стовпців у available_cols. Замість лівого-до-правого порядку використовується center-first: центральні стовпці розглядаються першими. У Connect 4 центральні позиції статистично сильніші, тому Alpha-Beta швидше знаходить хороші відсікання і переглядає менше вузлів.</a:t>
            </a:r>
          </a:p>
          <a:p>
            <a:endParaRPr/>
          </a:p>
          <a:p>
            <a:r>
              <a:t>Мультипризначенність drop_piece: основний режим (++,++,++,++,--,--) ставить фішку і повертає нову дошку та рядок посадки. При конкретизованому останньому аргументі предикат також перевіряє рядок.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Перевірка виграшу після кожного ходу є потенційно дорогою операцією. Ключова оптимізація: нова фішка може утворити виграшну комбінацію лише через ту клітину, де вона приземлилась. Тому немає потреби сканувати всю дошку — достатньо перевірити 4 напрямки від точки падіння.</a:t>
            </a:r>
          </a:p>
          <a:p>
            <a:endParaRPr/>
          </a:p>
          <a:p>
            <a:r>
              <a:t>check_dir рахує послідовні фішки одного гравця в обидва боки від центральної клітини. Від'ємання одиниці усуває подвійний підрахунок самої центральної клітини.</a:t>
            </a:r>
          </a:p>
          <a:p>
            <a:endParaRPr/>
          </a:p>
          <a:p>
            <a:r>
              <a:t>Мультипризначенність winner/7: у режимі (++,++,++,++,++,++,--) предикат визначає, хто саме переміг. У режимі (++,++,++,++,++,++,+) перевіряє конкретного гравця. Завдяки уніфікації Prolog один і той самий предикат працює в обох напрямках.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MinMax будує дерево всіх можливих продовжень гри на задану глибину. ШІ (максимізатор) намагається обрати хід з найвищою оцінкою, суперник (мінімізатор) — з найнижчою.</a:t>
            </a:r>
          </a:p>
          <a:p>
            <a:endParaRPr/>
          </a:p>
          <a:p>
            <a:r>
              <a:t>Глибина вимірюється в пів-ходах: один пів-хід — це один хід одного гравця. Глибина 4 означає два повні ходи кожного гравця. Цей стандарт прийнятий у теорії ігор і називається «ply».</a:t>
            </a:r>
          </a:p>
          <a:p>
            <a:endParaRPr/>
          </a:p>
          <a:p>
            <a:r>
              <a:t>Реалізація через три клаузи: базовий випадок перемоги, базовий випадок глибини 0, і рекурсивний крок з двома гілками — expand_max для ходу ШІ і expand_min для ходу суперника. Завдяки такому поділу кожна гілка логічно незалежна і легко перевіряється.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vdieienkodmytro.github.io/Game_Prolo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hyperlink" Target="https://avdieienkodmytro.github.io/Game_Prolog/" TargetMode="External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vdieienkoDmytro/Game_Prolog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avdieienkodmytro.github.io/Game_Prolog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6858000" y="1097280"/>
            <a:ext cx="685800" cy="685800"/>
          </a:xfrm>
          <a:prstGeom prst="ellipse">
            <a:avLst/>
          </a:prstGeom>
          <a:solidFill>
            <a:srgbClr val="FFD7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Oval 2"/>
          <p:cNvSpPr/>
          <p:nvPr/>
        </p:nvSpPr>
        <p:spPr>
          <a:xfrm>
            <a:off x="7680960" y="1097280"/>
            <a:ext cx="685800" cy="685800"/>
          </a:xfrm>
          <a:prstGeom prst="ellipse">
            <a:avLst/>
          </a:prstGeom>
          <a:solidFill>
            <a:srgbClr val="E54B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Oval 3"/>
          <p:cNvSpPr/>
          <p:nvPr/>
        </p:nvSpPr>
        <p:spPr>
          <a:xfrm>
            <a:off x="8503920" y="1097280"/>
            <a:ext cx="685800" cy="685800"/>
          </a:xfrm>
          <a:prstGeom prst="ellipse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Oval 4"/>
          <p:cNvSpPr/>
          <p:nvPr/>
        </p:nvSpPr>
        <p:spPr>
          <a:xfrm>
            <a:off x="9326880" y="1097280"/>
            <a:ext cx="685800" cy="685800"/>
          </a:xfrm>
          <a:prstGeom prst="ellipse">
            <a:avLst/>
          </a:prstGeom>
          <a:solidFill>
            <a:srgbClr val="FFD7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Oval 5"/>
          <p:cNvSpPr/>
          <p:nvPr/>
        </p:nvSpPr>
        <p:spPr>
          <a:xfrm>
            <a:off x="10149840" y="1097280"/>
            <a:ext cx="685800" cy="685800"/>
          </a:xfrm>
          <a:prstGeom prst="ellipse">
            <a:avLst/>
          </a:prstGeom>
          <a:solidFill>
            <a:srgbClr val="E54B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Oval 6"/>
          <p:cNvSpPr/>
          <p:nvPr/>
        </p:nvSpPr>
        <p:spPr>
          <a:xfrm>
            <a:off x="10972800" y="1097280"/>
            <a:ext cx="685800" cy="685800"/>
          </a:xfrm>
          <a:prstGeom prst="ellipse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Oval 7"/>
          <p:cNvSpPr/>
          <p:nvPr/>
        </p:nvSpPr>
        <p:spPr>
          <a:xfrm>
            <a:off x="6858000" y="1920240"/>
            <a:ext cx="685800" cy="685800"/>
          </a:xfrm>
          <a:prstGeom prst="ellipse">
            <a:avLst/>
          </a:prstGeom>
          <a:solidFill>
            <a:srgbClr val="E54B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7680960" y="1920240"/>
            <a:ext cx="685800" cy="685800"/>
          </a:xfrm>
          <a:prstGeom prst="ellipse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8503920" y="1920240"/>
            <a:ext cx="685800" cy="685800"/>
          </a:xfrm>
          <a:prstGeom prst="ellipse">
            <a:avLst/>
          </a:prstGeom>
          <a:solidFill>
            <a:srgbClr val="FFD7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Oval 10"/>
          <p:cNvSpPr/>
          <p:nvPr/>
        </p:nvSpPr>
        <p:spPr>
          <a:xfrm>
            <a:off x="9326880" y="1920240"/>
            <a:ext cx="685800" cy="685800"/>
          </a:xfrm>
          <a:prstGeom prst="ellipse">
            <a:avLst/>
          </a:prstGeom>
          <a:solidFill>
            <a:srgbClr val="E54B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Oval 11"/>
          <p:cNvSpPr/>
          <p:nvPr/>
        </p:nvSpPr>
        <p:spPr>
          <a:xfrm>
            <a:off x="10149840" y="1920240"/>
            <a:ext cx="685800" cy="685800"/>
          </a:xfrm>
          <a:prstGeom prst="ellipse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Oval 12"/>
          <p:cNvSpPr/>
          <p:nvPr/>
        </p:nvSpPr>
        <p:spPr>
          <a:xfrm>
            <a:off x="10972800" y="1920240"/>
            <a:ext cx="685800" cy="685800"/>
          </a:xfrm>
          <a:prstGeom prst="ellipse">
            <a:avLst/>
          </a:prstGeom>
          <a:solidFill>
            <a:srgbClr val="FFD7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Oval 13"/>
          <p:cNvSpPr/>
          <p:nvPr/>
        </p:nvSpPr>
        <p:spPr>
          <a:xfrm>
            <a:off x="6858000" y="2743200"/>
            <a:ext cx="685800" cy="685800"/>
          </a:xfrm>
          <a:prstGeom prst="ellipse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Oval 14"/>
          <p:cNvSpPr/>
          <p:nvPr/>
        </p:nvSpPr>
        <p:spPr>
          <a:xfrm>
            <a:off x="7680960" y="2743200"/>
            <a:ext cx="685800" cy="685800"/>
          </a:xfrm>
          <a:prstGeom prst="ellipse">
            <a:avLst/>
          </a:prstGeom>
          <a:solidFill>
            <a:srgbClr val="FFD7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Oval 15"/>
          <p:cNvSpPr/>
          <p:nvPr/>
        </p:nvSpPr>
        <p:spPr>
          <a:xfrm>
            <a:off x="8503920" y="2743200"/>
            <a:ext cx="685800" cy="685800"/>
          </a:xfrm>
          <a:prstGeom prst="ellipse">
            <a:avLst/>
          </a:prstGeom>
          <a:solidFill>
            <a:srgbClr val="E54B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Oval 16"/>
          <p:cNvSpPr/>
          <p:nvPr/>
        </p:nvSpPr>
        <p:spPr>
          <a:xfrm>
            <a:off x="9326880" y="2743200"/>
            <a:ext cx="685800" cy="685800"/>
          </a:xfrm>
          <a:prstGeom prst="ellipse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Oval 17"/>
          <p:cNvSpPr/>
          <p:nvPr/>
        </p:nvSpPr>
        <p:spPr>
          <a:xfrm>
            <a:off x="10149840" y="2743200"/>
            <a:ext cx="685800" cy="685800"/>
          </a:xfrm>
          <a:prstGeom prst="ellipse">
            <a:avLst/>
          </a:prstGeom>
          <a:solidFill>
            <a:srgbClr val="FFD7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Oval 18"/>
          <p:cNvSpPr/>
          <p:nvPr/>
        </p:nvSpPr>
        <p:spPr>
          <a:xfrm>
            <a:off x="10972800" y="2743200"/>
            <a:ext cx="685800" cy="685800"/>
          </a:xfrm>
          <a:prstGeom prst="ellipse">
            <a:avLst/>
          </a:prstGeom>
          <a:solidFill>
            <a:srgbClr val="E54B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Oval 19"/>
          <p:cNvSpPr/>
          <p:nvPr/>
        </p:nvSpPr>
        <p:spPr>
          <a:xfrm>
            <a:off x="6858000" y="3566160"/>
            <a:ext cx="685800" cy="685800"/>
          </a:xfrm>
          <a:prstGeom prst="ellipse">
            <a:avLst/>
          </a:prstGeom>
          <a:solidFill>
            <a:srgbClr val="FFD7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Oval 20"/>
          <p:cNvSpPr/>
          <p:nvPr/>
        </p:nvSpPr>
        <p:spPr>
          <a:xfrm>
            <a:off x="7680960" y="3566160"/>
            <a:ext cx="685800" cy="685800"/>
          </a:xfrm>
          <a:prstGeom prst="ellipse">
            <a:avLst/>
          </a:prstGeom>
          <a:solidFill>
            <a:srgbClr val="E54B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Oval 21"/>
          <p:cNvSpPr/>
          <p:nvPr/>
        </p:nvSpPr>
        <p:spPr>
          <a:xfrm>
            <a:off x="8503920" y="3566160"/>
            <a:ext cx="685800" cy="685800"/>
          </a:xfrm>
          <a:prstGeom prst="ellipse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Oval 22"/>
          <p:cNvSpPr/>
          <p:nvPr/>
        </p:nvSpPr>
        <p:spPr>
          <a:xfrm>
            <a:off x="9326880" y="3566160"/>
            <a:ext cx="685800" cy="685800"/>
          </a:xfrm>
          <a:prstGeom prst="ellipse">
            <a:avLst/>
          </a:prstGeom>
          <a:solidFill>
            <a:srgbClr val="FFD7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4" name="Oval 23"/>
          <p:cNvSpPr/>
          <p:nvPr/>
        </p:nvSpPr>
        <p:spPr>
          <a:xfrm>
            <a:off x="10149840" y="3566160"/>
            <a:ext cx="685800" cy="685800"/>
          </a:xfrm>
          <a:prstGeom prst="ellipse">
            <a:avLst/>
          </a:prstGeom>
          <a:solidFill>
            <a:srgbClr val="E54B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5" name="Oval 24"/>
          <p:cNvSpPr/>
          <p:nvPr/>
        </p:nvSpPr>
        <p:spPr>
          <a:xfrm>
            <a:off x="10972800" y="3566160"/>
            <a:ext cx="685800" cy="685800"/>
          </a:xfrm>
          <a:prstGeom prst="ellipse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6" name="Rectangle 25"/>
          <p:cNvSpPr/>
          <p:nvPr/>
        </p:nvSpPr>
        <p:spPr>
          <a:xfrm>
            <a:off x="0" y="0"/>
            <a:ext cx="6400800" cy="6858000"/>
          </a:xfrm>
          <a:prstGeom prst="rect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7" name="TextBox 26"/>
          <p:cNvSpPr txBox="1"/>
          <p:nvPr/>
        </p:nvSpPr>
        <p:spPr>
          <a:xfrm>
            <a:off x="457200" y="914400"/>
            <a:ext cx="566928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4200" b="1" i="0">
                <a:solidFill>
                  <a:srgbClr val="FFD700"/>
                </a:solidFill>
              </a:rPr>
              <a:t>K В РЯД</a:t>
            </a:r>
          </a:p>
          <a:p>
            <a:pPr algn="l"/>
            <a:r>
              <a:rPr sz="2800" b="0" i="0">
                <a:solidFill>
                  <a:srgbClr val="FFA026"/>
                </a:solidFill>
              </a:rPr>
              <a:t>(Падіння)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57200" y="3108960"/>
            <a:ext cx="5669280" cy="1892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300"/>
              </a:spcBef>
            </a:pPr>
            <a:r>
              <a:rPr sz="1800" b="0" i="0" dirty="0" err="1">
                <a:solidFill>
                  <a:srgbClr val="FFFFFF"/>
                </a:solidFill>
              </a:rPr>
              <a:t>Логічна</a:t>
            </a:r>
            <a:r>
              <a:rPr sz="1800" b="0" i="0" dirty="0">
                <a:solidFill>
                  <a:srgbClr val="FFFFFF"/>
                </a:solidFill>
              </a:rPr>
              <a:t> </a:t>
            </a:r>
            <a:r>
              <a:rPr sz="1800" b="0" i="0" dirty="0" err="1">
                <a:solidFill>
                  <a:srgbClr val="FFFFFF"/>
                </a:solidFill>
              </a:rPr>
              <a:t>гра</a:t>
            </a:r>
            <a:r>
              <a:rPr sz="1800" b="0" i="0" dirty="0">
                <a:solidFill>
                  <a:srgbClr val="FFFFFF"/>
                </a:solidFill>
              </a:rPr>
              <a:t> з </a:t>
            </a:r>
            <a:r>
              <a:rPr sz="1800" b="0" i="0" dirty="0" err="1">
                <a:solidFill>
                  <a:srgbClr val="FFFFFF"/>
                </a:solidFill>
              </a:rPr>
              <a:t>гравітацією</a:t>
            </a:r>
            <a:endParaRPr sz="1800" b="0" i="0" dirty="0">
              <a:solidFill>
                <a:srgbClr val="FFFFFF"/>
              </a:solidFill>
            </a:endParaRPr>
          </a:p>
          <a:p>
            <a:pPr algn="l">
              <a:spcBef>
                <a:spcPts val="300"/>
              </a:spcBef>
            </a:pPr>
            <a:r>
              <a:rPr sz="1400" b="0" i="0" dirty="0" err="1">
                <a:solidFill>
                  <a:srgbClr val="64B5F6"/>
                </a:solidFill>
              </a:rPr>
              <a:t>MinMax</a:t>
            </a:r>
            <a:r>
              <a:rPr sz="1400" b="0" i="0" dirty="0">
                <a:solidFill>
                  <a:srgbClr val="64B5F6"/>
                </a:solidFill>
              </a:rPr>
              <a:t> + Alpha-Beta  ·  SWI-Prolog  ·  Tau-Prolog</a:t>
            </a:r>
          </a:p>
          <a:p>
            <a:pPr algn="l">
              <a:spcBef>
                <a:spcPts val="300"/>
              </a:spcBef>
            </a:pPr>
            <a:endParaRPr sz="1400" b="0" i="0" dirty="0">
              <a:solidFill>
                <a:srgbClr val="64B5F6"/>
              </a:solidFill>
            </a:endParaRPr>
          </a:p>
          <a:p>
            <a:pPr algn="l">
              <a:spcBef>
                <a:spcPts val="300"/>
              </a:spcBef>
            </a:pPr>
            <a:r>
              <a:rPr sz="1800" b="1" i="0" dirty="0">
                <a:solidFill>
                  <a:srgbClr val="FFD700"/>
                </a:solidFill>
              </a:rPr>
              <a:t>Авдєєнко Дмитро Максимович</a:t>
            </a:r>
          </a:p>
          <a:p>
            <a:pPr algn="l">
              <a:spcBef>
                <a:spcPts val="300"/>
              </a:spcBef>
            </a:pPr>
            <a:r>
              <a:rPr sz="1300" b="0" i="0" dirty="0" err="1">
                <a:solidFill>
                  <a:srgbClr val="AAAAAA"/>
                </a:solidFill>
              </a:rPr>
              <a:t>Логічне</a:t>
            </a:r>
            <a:r>
              <a:rPr sz="1300" b="0" i="0" dirty="0">
                <a:solidFill>
                  <a:srgbClr val="AAAAAA"/>
                </a:solidFill>
              </a:rPr>
              <a:t> </a:t>
            </a:r>
            <a:r>
              <a:rPr sz="1300" b="0" i="0" dirty="0" err="1">
                <a:solidFill>
                  <a:srgbClr val="AAAAAA"/>
                </a:solidFill>
              </a:rPr>
              <a:t>програмування</a:t>
            </a:r>
            <a:endParaRPr sz="1300" b="0" i="0" dirty="0">
              <a:solidFill>
                <a:srgbClr val="AAAAAA"/>
              </a:solidFill>
            </a:endParaRPr>
          </a:p>
          <a:p>
            <a:pPr algn="l">
              <a:spcBef>
                <a:spcPts val="300"/>
              </a:spcBef>
            </a:pPr>
            <a:endParaRPr sz="1300" b="0" i="0" dirty="0">
              <a:solidFill>
                <a:srgbClr val="AAAAAA"/>
              </a:solidFill>
            </a:endParaRPr>
          </a:p>
          <a:p>
            <a:pPr algn="l">
              <a:spcBef>
                <a:spcPts val="300"/>
              </a:spcBef>
            </a:pPr>
            <a:r>
              <a:rPr sz="1200" b="0" i="1" dirty="0">
                <a:solidFill>
                  <a:srgbClr val="64B5F6"/>
                </a:solidFill>
                <a:hlinkClick r:id="rId3"/>
              </a:rPr>
              <a:t>avdieienkodmytro.github.io/</a:t>
            </a:r>
            <a:r>
              <a:rPr sz="1200" b="0" i="1" dirty="0" err="1">
                <a:solidFill>
                  <a:srgbClr val="64B5F6"/>
                </a:solidFill>
                <a:hlinkClick r:id="rId3"/>
              </a:rPr>
              <a:t>Game_Prolog</a:t>
            </a:r>
            <a:endParaRPr sz="1200" b="0" i="1" dirty="0">
              <a:solidFill>
                <a:srgbClr val="64B5F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1005840"/>
          </a:xfrm>
          <a:prstGeom prst="rect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20040" y="91440"/>
            <a:ext cx="9144000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700" b="1" i="0">
                <a:solidFill>
                  <a:srgbClr val="FFD700"/>
                </a:solidFill>
              </a:rPr>
              <a:t>Alpha-Beta відсікання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0040" y="594360"/>
            <a:ext cx="914400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500" b="0" i="0">
                <a:solidFill>
                  <a:srgbClr val="AAAAAA"/>
                </a:solidFill>
              </a:rPr>
              <a:t>Виправлення помилки знаку перемоги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492240"/>
            <a:ext cx="12188952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AAAAAA"/>
                </a:solidFill>
              </a:rPr>
              <a:t>Авдєєнко Дмитро Максимович  |  Логічне програмування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188720"/>
            <a:ext cx="5029200" cy="2560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</a:pPr>
            <a:r>
              <a:rPr sz="1600" b="1" i="0">
                <a:solidFill>
                  <a:srgbClr val="FFD700"/>
                </a:solidFill>
              </a:rPr>
              <a:t>Alpha-Beta: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α — найкраща оцінка для максимізатора.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β — найкраща оцінка для мінімізатора.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β-відсікання: NewA ≥ β → зупинити expand_max.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α-відсікання: NewB ≤ α → зупинити expand_min.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3749039"/>
            <a:ext cx="5029200" cy="2651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00"/>
              </a:spcBef>
            </a:pPr>
            <a:r>
              <a:rPr sz="1600" b="1" i="0">
                <a:solidFill>
                  <a:srgbClr val="E54B4B"/>
                </a:solidFill>
              </a:rPr>
              <a:t>Виправлений баг: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LP (хто ходив) і Player (хто ходить далі)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завжди різні — LP \= Player завжди true.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Стара версія: будь-яка перемога → +100000.</a:t>
            </a:r>
          </a:p>
          <a:p>
            <a:pPr algn="l">
              <a:spcBef>
                <a:spcPts val="100"/>
              </a:spcBef>
            </a:pPr>
            <a:r>
              <a:rPr sz="1400" b="1" i="0">
                <a:solidFill>
                  <a:srgbClr val="FFA026"/>
                </a:solidFill>
              </a:rPr>
              <a:t>Суперник уникав своїх виграшів (max у мінімізатора)!</a:t>
            </a:r>
          </a:p>
          <a:p>
            <a:pPr algn="l">
              <a:spcBef>
                <a:spcPts val="100"/>
              </a:spcBef>
            </a:pPr>
            <a:endParaRPr sz="1400" b="1" i="0">
              <a:solidFill>
                <a:srgbClr val="FFA026"/>
              </a:solidFill>
            </a:endParaRPr>
          </a:p>
          <a:p>
            <a:pPr algn="l">
              <a:spcBef>
                <a:spcPts val="100"/>
              </a:spcBef>
            </a:pPr>
            <a:r>
              <a:rPr sz="1500" b="1" i="0">
                <a:solidFill>
                  <a:srgbClr val="4CAF50"/>
                </a:solidFill>
              </a:rPr>
              <a:t>Виправлення через IsMax: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false → щойно ходив ШІ → +100000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true  → щойно ходив суперник → −100000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720" y="1188720"/>
            <a:ext cx="6126480" cy="5029200"/>
          </a:xfrm>
          <a:prstGeom prst="rect">
            <a:avLst/>
          </a:prstGeom>
          <a:solidFill>
            <a:srgbClr val="08081E"/>
          </a:solidFill>
        </p:spPr>
        <p:txBody>
          <a:bodyPr wrap="square">
            <a:spAutoFit/>
          </a:bodyPr>
          <a:lstStyle/>
          <a:p>
            <a:pPr algn="l"/>
            <a:r>
              <a:rPr sz="1200" b="0" i="1">
                <a:solidFill>
                  <a:srgbClr val="64B5F6"/>
                </a:solidFill>
              </a:rPr>
              <a:t>% Beta-cutoff у expand_max: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expand_max(…,[C|Rest],CurA,Best) :-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drop_piece(…,C,Player,NRL,Row),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minimax(…,NRL,…,false,CS),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NewA is max(CurA, CS),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( NewA &gt;= Beta -&gt; Best = NewA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; expand_max(…,Rest,NewA,Best)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).</a:t>
            </a:r>
          </a:p>
          <a:p>
            <a:pPr algn="l"/>
            <a:endParaRPr sz="1200" b="0" i="1">
              <a:solidFill>
                <a:srgbClr val="64B5F6"/>
              </a:solidFill>
            </a:endParaRPr>
          </a:p>
          <a:p>
            <a:pPr algn="l"/>
            <a:r>
              <a:rPr sz="1200" b="0" i="1">
                <a:solidFill>
                  <a:srgbClr val="64B5F6"/>
                </a:solidFill>
              </a:rPr>
              <a:t>% Виправлений знак перемоги: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minimax(…,_,false,100000) :-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winner(…,LP), !.    % ШІ виграв</a:t>
            </a:r>
          </a:p>
          <a:p>
            <a:pPr algn="l"/>
            <a:endParaRPr sz="1200" b="0" i="1">
              <a:solidFill>
                <a:srgbClr val="64B5F6"/>
              </a:solidFill>
            </a:endParaRPr>
          </a:p>
          <a:p>
            <a:pPr algn="l"/>
            <a:r>
              <a:rPr sz="1200" b="0" i="1">
                <a:solidFill>
                  <a:srgbClr val="64B5F6"/>
                </a:solidFill>
              </a:rPr>
              <a:t>minimax(…,_,true,-100000) :-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winner(…,LP), !.    % суперник виграв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1005840"/>
          </a:xfrm>
          <a:prstGeom prst="rect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20040" y="91440"/>
            <a:ext cx="9144000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700" b="1" i="0">
                <a:solidFill>
                  <a:srgbClr val="FFD700"/>
                </a:solidFill>
              </a:rPr>
              <a:t>Евристична оцінка позиції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492240"/>
            <a:ext cx="12188952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AAAAAA"/>
                </a:solidFill>
              </a:rPr>
              <a:t>Авдєєнко Дмитро Максимович  |  Логічне програмування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188720"/>
            <a:ext cx="50292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00"/>
              </a:spcBef>
            </a:pPr>
            <a:r>
              <a:rPr sz="1600" b="1" i="0">
                <a:solidFill>
                  <a:srgbClr val="FFD700"/>
                </a:solidFill>
              </a:rPr>
              <a:t>eval_board — оцінка при depth = 0: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Рахує «вікна» довжини K по всій дошці: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горизонталь, вертикаль, дві діагоналі.</a:t>
            </a:r>
          </a:p>
          <a:p>
            <a:pPr algn="l">
              <a:spcBef>
                <a:spcPts val="100"/>
              </a:spcBef>
            </a:pPr>
            <a:endParaRPr sz="1400" b="0" i="0">
              <a:solidFill>
                <a:srgbClr val="FFFFFF"/>
              </a:solidFill>
            </a:endParaRPr>
          </a:p>
          <a:p>
            <a:pPr algn="l">
              <a:spcBef>
                <a:spcPts val="100"/>
              </a:spcBef>
            </a:pPr>
            <a:r>
              <a:rPr sz="1600" b="1" i="0">
                <a:solidFill>
                  <a:srgbClr val="FFD700"/>
                </a:solidFill>
              </a:rPr>
              <a:t>Оцінка вікна: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• Є фішка суперника → 0 балів (вікно блоковане)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• 1 своя фішка →     1 бал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• 2 своїх фішки →   10 балів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• 3 своїх фішки →  100 балів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• 4 своїх фішки → 1000 балів</a:t>
            </a:r>
          </a:p>
          <a:p>
            <a:pPr algn="l">
              <a:spcBef>
                <a:spcPts val="100"/>
              </a:spcBef>
            </a:pPr>
            <a:endParaRPr sz="1400" b="0" i="0">
              <a:solidFill>
                <a:srgbClr val="FFFFFF"/>
              </a:solidFill>
            </a:endParaRPr>
          </a:p>
          <a:p>
            <a:pPr algn="l">
              <a:spcBef>
                <a:spcPts val="100"/>
              </a:spcBef>
            </a:pPr>
            <a:r>
              <a:rPr sz="1600" b="1" i="0">
                <a:solidFill>
                  <a:srgbClr val="FFD700"/>
                </a:solidFill>
              </a:rPr>
              <a:t>Фінальна оцінка: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Score = Σ(мої вікна) − Σ(вікна суперника)</a:t>
            </a:r>
          </a:p>
          <a:p>
            <a:pPr algn="l">
              <a:spcBef>
                <a:spcPts val="100"/>
              </a:spcBef>
            </a:pPr>
            <a:endParaRPr sz="1400" b="0" i="0">
              <a:solidFill>
                <a:srgbClr val="FFFFFF"/>
              </a:solidFill>
            </a:endParaRPr>
          </a:p>
          <a:p>
            <a:pPr algn="l">
              <a:spcBef>
                <a:spcPts val="100"/>
              </a:spcBef>
            </a:pPr>
            <a:r>
              <a:rPr sz="1600" b="1" i="0">
                <a:solidFill>
                  <a:srgbClr val="FFD700"/>
                </a:solidFill>
              </a:rPr>
              <a:t>Центральний бонус: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Фішки ближче до центру цінніші,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бо через центр проходить більше вікон.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760720" y="1188720"/>
            <a:ext cx="6126480" cy="5029200"/>
          </a:xfrm>
          <a:prstGeom prst="rect">
            <a:avLst/>
          </a:prstGeom>
          <a:solidFill>
            <a:srgbClr val="08081E"/>
          </a:solidFill>
        </p:spPr>
        <p:txBody>
          <a:bodyPr wrap="square">
            <a:spAutoFit/>
          </a:bodyPr>
          <a:lstStyle/>
          <a:p>
            <a:pPr algn="l"/>
            <a:r>
              <a:rPr sz="1200" b="0" i="1">
                <a:solidFill>
                  <a:srgbClr val="64B5F6"/>
                </a:solidFill>
              </a:rPr>
              <a:t>score_row([], …).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score_row([Cell|T], P, Opp, Mid, C, Acc, Score) :-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CenterW is 1 + (Mid - abs(C - Mid)) // Mid,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( Cell = P   -&gt; W is  CenterW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; Cell = Opp -&gt; W is -CenterW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;               W is  0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),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NAcc is Acc + W,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C1 is C + 1,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score_row(T, P, Opp, Mid, C1, NAcc, Score).</a:t>
            </a:r>
          </a:p>
          <a:p>
            <a:pPr algn="l"/>
            <a:endParaRPr sz="1200" b="0" i="1">
              <a:solidFill>
                <a:srgbClr val="64B5F6"/>
              </a:solidFill>
            </a:endParaRPr>
          </a:p>
          <a:p>
            <a:pPr algn="l"/>
            <a:r>
              <a:rPr sz="1200" b="0" i="1">
                <a:solidFill>
                  <a:srgbClr val="64B5F6"/>
                </a:solidFill>
              </a:rPr>
              <a:t>% Мультипризначенність opponent/2: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opponent(x, o).  % ++,--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opponent(o, x).  % також --,++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             % і  ++,+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1005840"/>
          </a:xfrm>
          <a:prstGeom prst="rect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20040" y="91440"/>
            <a:ext cx="9144000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700" b="1" i="0">
                <a:solidFill>
                  <a:srgbClr val="FFD700"/>
                </a:solidFill>
              </a:rPr>
              <a:t>Мультипризначенність предикатів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492240"/>
            <a:ext cx="12188952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AAAAAA"/>
                </a:solidFill>
              </a:rPr>
              <a:t>Авдєєнко Дмитро Максимович  |  Логічне програмування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188720"/>
            <a:ext cx="54864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00"/>
              </a:spcBef>
            </a:pPr>
            <a:r>
              <a:rPr sz="1600" b="1" i="0">
                <a:solidFill>
                  <a:srgbClr val="FFD700"/>
                </a:solidFill>
              </a:rPr>
              <a:t>У Prolog один предикат може працювати</a:t>
            </a:r>
          </a:p>
          <a:p>
            <a:pPr algn="l">
              <a:spcBef>
                <a:spcPts val="100"/>
              </a:spcBef>
            </a:pPr>
            <a:r>
              <a:rPr sz="1600" b="0" i="0">
                <a:solidFill>
                  <a:srgbClr val="FFFFFF"/>
                </a:solidFill>
              </a:rPr>
              <a:t>в кількох режимах залежно від того,</a:t>
            </a:r>
          </a:p>
          <a:p>
            <a:pPr algn="l">
              <a:spcBef>
                <a:spcPts val="100"/>
              </a:spcBef>
            </a:pPr>
            <a:r>
              <a:rPr sz="1600" b="0" i="0">
                <a:solidFill>
                  <a:srgbClr val="FFFFFF"/>
                </a:solidFill>
              </a:rPr>
              <a:t>які аргументи конкретизовані.</a:t>
            </a:r>
          </a:p>
          <a:p>
            <a:pPr algn="l">
              <a:spcBef>
                <a:spcPts val="100"/>
              </a:spcBef>
            </a:pPr>
            <a:endParaRPr sz="1600" b="0" i="0">
              <a:solidFill>
                <a:srgbClr val="FFFFFF"/>
              </a:solidFill>
            </a:endParaRPr>
          </a:p>
          <a:p>
            <a:pPr algn="l">
              <a:spcBef>
                <a:spcPts val="100"/>
              </a:spcBef>
            </a:pPr>
            <a:r>
              <a:rPr sz="1600" b="1" i="0">
                <a:solidFill>
                  <a:srgbClr val="64B5F6"/>
                </a:solidFill>
              </a:rPr>
              <a:t>opponent(x, o).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  ++, --  →  дає суперника для гравця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  --, ++  →  хто є суперником для o?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  ++, +   →  перевірка пари</a:t>
            </a:r>
          </a:p>
          <a:p>
            <a:pPr algn="l">
              <a:spcBef>
                <a:spcPts val="100"/>
              </a:spcBef>
            </a:pPr>
            <a:endParaRPr sz="1400" b="0" i="0">
              <a:solidFill>
                <a:srgbClr val="FFFFFF"/>
              </a:solidFill>
            </a:endParaRPr>
          </a:p>
          <a:p>
            <a:pPr algn="l">
              <a:spcBef>
                <a:spcPts val="100"/>
              </a:spcBef>
            </a:pPr>
            <a:r>
              <a:rPr sz="1600" b="1" i="0">
                <a:solidFill>
                  <a:srgbClr val="64B5F6"/>
                </a:solidFill>
              </a:rPr>
              <a:t>winner/7: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  ++,++,++,++,++,++,--  →  хто переміг?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  ++,++,++,++,++,++,+   →  перевірити гравця</a:t>
            </a:r>
          </a:p>
          <a:p>
            <a:pPr algn="l">
              <a:spcBef>
                <a:spcPts val="100"/>
              </a:spcBef>
            </a:pPr>
            <a:endParaRPr sz="1400" b="0" i="0">
              <a:solidFill>
                <a:srgbClr val="FFFFFF"/>
              </a:solidFill>
            </a:endParaRPr>
          </a:p>
          <a:p>
            <a:pPr algn="l">
              <a:spcBef>
                <a:spcPts val="100"/>
              </a:spcBef>
            </a:pPr>
            <a:r>
              <a:rPr sz="1600" b="1" i="0">
                <a:solidFill>
                  <a:srgbClr val="64B5F6"/>
                </a:solidFill>
              </a:rPr>
              <a:t>drop_piece/6: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  ++,++,++,++,--,--  →  зробити хід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  ++,++,++,++,--,+   →  з перевіркою рядка</a:t>
            </a:r>
          </a:p>
          <a:p>
            <a:pPr algn="l">
              <a:spcBef>
                <a:spcPts val="100"/>
              </a:spcBef>
            </a:pPr>
            <a:endParaRPr sz="1400" b="0" i="0">
              <a:solidFill>
                <a:srgbClr val="FFFFFF"/>
              </a:solidFill>
            </a:endParaRPr>
          </a:p>
          <a:p>
            <a:pPr algn="l">
              <a:spcBef>
                <a:spcPts val="100"/>
              </a:spcBef>
            </a:pPr>
            <a:r>
              <a:rPr sz="1600" b="1" i="0">
                <a:solidFill>
                  <a:srgbClr val="64B5F6"/>
                </a:solidFill>
              </a:rPr>
              <a:t>atom_to_board/3  та  board_to_atom/2: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  Конвертація в обох напрямках через</a:t>
            </a:r>
          </a:p>
          <a:p>
            <a:pPr algn="l">
              <a:spcBef>
                <a:spcPts val="100"/>
              </a:spcBef>
            </a:pPr>
            <a:r>
              <a:rPr sz="1400" b="0" i="0">
                <a:solidFill>
                  <a:srgbClr val="FFFFFF"/>
                </a:solidFill>
              </a:rPr>
              <a:t>  atom_chars/2 — також мультипризначений.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6480" y="1188720"/>
            <a:ext cx="576072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</a:pPr>
            <a:r>
              <a:rPr sz="1600" b="1" i="0">
                <a:solidFill>
                  <a:srgbClr val="4CAF50"/>
                </a:solidFill>
              </a:rPr>
              <a:t>Що це дає: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• Менше окремих предикатів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• Природний декларативний стиль: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  описуємо відношення, а не дію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• Легко інвертувати логіку</a:t>
            </a:r>
          </a:p>
          <a:p>
            <a:pPr algn="l">
              <a:spcBef>
                <a:spcPts val="200"/>
              </a:spcBef>
            </a:pPr>
            <a:endParaRPr sz="1400" b="0" i="0">
              <a:solidFill>
                <a:srgbClr val="FFFFFF"/>
              </a:solidFill>
            </a:endParaRPr>
          </a:p>
          <a:p>
            <a:pPr algn="l">
              <a:spcBef>
                <a:spcPts val="200"/>
              </a:spcBef>
            </a:pPr>
            <a:r>
              <a:rPr sz="1600" b="1" i="0">
                <a:solidFill>
                  <a:srgbClr val="FFA026"/>
                </a:solidFill>
              </a:rPr>
              <a:t>Порівняння з Haskell/Python: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У Haskell та Python для кожного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напрямку потрібна окрема функція:</a:t>
            </a:r>
          </a:p>
          <a:p>
            <a:pPr algn="l">
              <a:spcBef>
                <a:spcPts val="200"/>
              </a:spcBef>
            </a:pPr>
            <a:r>
              <a:rPr sz="1400" b="0" i="1">
                <a:solidFill>
                  <a:srgbClr val="AAAAAA"/>
                </a:solidFill>
              </a:rPr>
              <a:t>  getOpponent(X) = O</a:t>
            </a:r>
          </a:p>
          <a:p>
            <a:pPr algn="l">
              <a:spcBef>
                <a:spcPts val="200"/>
              </a:spcBef>
            </a:pPr>
            <a:r>
              <a:rPr sz="1400" b="0" i="1">
                <a:solidFill>
                  <a:srgbClr val="AAAAAA"/>
                </a:solidFill>
              </a:rPr>
              <a:t>  getOpponentOf(O) = X</a:t>
            </a:r>
          </a:p>
          <a:p>
            <a:pPr algn="l">
              <a:spcBef>
                <a:spcPts val="200"/>
              </a:spcBef>
            </a:pPr>
            <a:endParaRPr sz="1400" b="0" i="1">
              <a:solidFill>
                <a:srgbClr val="AAAAAA"/>
              </a:solidFill>
            </a:endParaRP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У Prolog — один факт:</a:t>
            </a:r>
          </a:p>
          <a:p>
            <a:pPr algn="l">
              <a:spcBef>
                <a:spcPts val="200"/>
              </a:spcBef>
            </a:pPr>
            <a:r>
              <a:rPr sz="1400" b="0" i="1">
                <a:solidFill>
                  <a:srgbClr val="64B5F6"/>
                </a:solidFill>
              </a:rPr>
              <a:t>  opponent(x, o).</a:t>
            </a:r>
          </a:p>
          <a:p>
            <a:pPr algn="l">
              <a:spcBef>
                <a:spcPts val="200"/>
              </a:spcBef>
            </a:pPr>
            <a:r>
              <a:rPr sz="1400" b="0" i="1">
                <a:solidFill>
                  <a:srgbClr val="64B5F6"/>
                </a:solidFill>
              </a:rPr>
              <a:t>  opponent(o, x).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Prolog сам визначає напрямок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залежно від конкретизації.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1005840"/>
          </a:xfrm>
          <a:prstGeom prst="rect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20040" y="91440"/>
            <a:ext cx="9144000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700" b="1" i="0">
                <a:solidFill>
                  <a:srgbClr val="FFD700"/>
                </a:solidFill>
              </a:rPr>
              <a:t>Режими гри та параметри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492240"/>
            <a:ext cx="12188952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AAAAAA"/>
                </a:solidFill>
              </a:rPr>
              <a:t>Авдєєнко Дмитро Максимович  |  Логічне програмування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188720"/>
            <a:ext cx="50292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</a:pPr>
            <a:r>
              <a:rPr sz="1700" b="1" i="0">
                <a:solidFill>
                  <a:srgbClr val="FFD700"/>
                </a:solidFill>
              </a:rPr>
              <a:t>Режими:</a:t>
            </a:r>
          </a:p>
          <a:p>
            <a:pPr algn="l">
              <a:spcBef>
                <a:spcPts val="200"/>
              </a:spcBef>
            </a:pPr>
            <a:r>
              <a:rPr sz="1500" b="0" i="0">
                <a:solidFill>
                  <a:srgbClr val="FFFFFF"/>
                </a:solidFill>
              </a:rPr>
              <a:t>👤  Людина – Людина</a:t>
            </a:r>
          </a:p>
          <a:p>
            <a:pPr algn="l">
              <a:spcBef>
                <a:spcPts val="200"/>
              </a:spcBef>
            </a:pPr>
            <a:r>
              <a:rPr sz="1500" b="0" i="0">
                <a:solidFill>
                  <a:srgbClr val="FFFFFF"/>
                </a:solidFill>
              </a:rPr>
              <a:t>🤖  Людина – Prolog</a:t>
            </a:r>
          </a:p>
          <a:p>
            <a:pPr algn="l">
              <a:spcBef>
                <a:spcPts val="200"/>
              </a:spcBef>
            </a:pPr>
            <a:r>
              <a:rPr sz="1500" b="0" i="0">
                <a:solidFill>
                  <a:srgbClr val="FFFFFF"/>
                </a:solidFill>
              </a:rPr>
              <a:t>🤖  Prolog – Людина</a:t>
            </a:r>
          </a:p>
          <a:p>
            <a:pPr algn="l">
              <a:spcBef>
                <a:spcPts val="200"/>
              </a:spcBef>
            </a:pPr>
            <a:r>
              <a:rPr sz="1500" b="0" i="0">
                <a:solidFill>
                  <a:srgbClr val="FFFFFF"/>
                </a:solidFill>
              </a:rPr>
              <a:t>🤖  Prolog – Prolog  (автоматична гра)</a:t>
            </a:r>
          </a:p>
          <a:p>
            <a:pPr algn="l">
              <a:spcBef>
                <a:spcPts val="200"/>
              </a:spcBef>
            </a:pPr>
            <a:endParaRPr sz="1500" b="0" i="0">
              <a:solidFill>
                <a:srgbClr val="FFFFFF"/>
              </a:solidFill>
            </a:endParaRPr>
          </a:p>
          <a:p>
            <a:pPr algn="l">
              <a:spcBef>
                <a:spcPts val="200"/>
              </a:spcBef>
            </a:pPr>
            <a:r>
              <a:rPr sz="1700" b="1" i="0">
                <a:solidFill>
                  <a:srgbClr val="FFD700"/>
                </a:solidFill>
              </a:rPr>
              <a:t>Параметри гри: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• Розмір поля: 5–8 рядків × 5–9 стовпців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• K ∈ {3, 4, 5} — кількість фішок в ряд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• Складність: 4 рівні (2–7 пів-ходів)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• Заборонені клітини: координати через крапку з комою</a:t>
            </a:r>
          </a:p>
          <a:p>
            <a:pPr algn="l">
              <a:spcBef>
                <a:spcPts val="200"/>
              </a:spcBef>
            </a:pPr>
            <a:endParaRPr sz="1400" b="0" i="0">
              <a:solidFill>
                <a:srgbClr val="FFFFFF"/>
              </a:solidFill>
            </a:endParaRPr>
          </a:p>
          <a:p>
            <a:pPr algn="l">
              <a:spcBef>
                <a:spcPts val="200"/>
              </a:spcBef>
            </a:pPr>
            <a:r>
              <a:rPr sz="1700" b="1" i="0">
                <a:solidFill>
                  <a:srgbClr val="FFD700"/>
                </a:solidFill>
              </a:rPr>
              <a:t>Управління: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• Нова гра  /  Здатися  /  Лог ходів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• Рахунок сесії: X : O : Нічиї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6480" y="1188720"/>
            <a:ext cx="576072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</a:pPr>
            <a:r>
              <a:rPr sz="1700" b="1" i="0">
                <a:solidFill>
                  <a:srgbClr val="FFD700"/>
                </a:solidFill>
              </a:rPr>
              <a:t>Взаємодія Prolog ↔ JavaScript:</a:t>
            </a:r>
          </a:p>
          <a:p>
            <a:pPr algn="l">
              <a:spcBef>
                <a:spcPts val="200"/>
              </a:spcBef>
            </a:pPr>
            <a:endParaRPr sz="1700" b="1" i="0">
              <a:solidFill>
                <a:srgbClr val="FFD700"/>
              </a:solidFill>
            </a:endParaRPr>
          </a:p>
          <a:p>
            <a:pPr algn="l">
              <a:spcBef>
                <a:spcPts val="200"/>
              </a:spcBef>
            </a:pPr>
            <a:r>
              <a:rPr sz="1500" b="1" i="0">
                <a:solidFill>
                  <a:srgbClr val="FFA026"/>
                </a:solidFill>
              </a:rPr>
              <a:t>Хід людини: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Браузер викликає Prolog-предикат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js_human/9 через Tau-Prolog. Prolog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повертає нову дошку і результат:</a:t>
            </a:r>
          </a:p>
          <a:p>
            <a:pPr algn="l">
              <a:spcBef>
                <a:spcPts val="200"/>
              </a:spcBef>
            </a:pPr>
            <a:r>
              <a:rPr sz="1400" b="0" i="1">
                <a:solidFill>
                  <a:srgbClr val="64B5F6"/>
                </a:solidFill>
              </a:rPr>
              <a:t>ok / win / draw / full.</a:t>
            </a:r>
          </a:p>
          <a:p>
            <a:pPr algn="l">
              <a:spcBef>
                <a:spcPts val="200"/>
              </a:spcBef>
            </a:pPr>
            <a:endParaRPr sz="1400" b="0" i="1">
              <a:solidFill>
                <a:srgbClr val="64B5F6"/>
              </a:solidFill>
            </a:endParaRPr>
          </a:p>
          <a:p>
            <a:pPr algn="l">
              <a:spcBef>
                <a:spcPts val="200"/>
              </a:spcBef>
            </a:pPr>
            <a:r>
              <a:rPr sz="1500" b="1" i="0">
                <a:solidFill>
                  <a:srgbClr val="FFA026"/>
                </a:solidFill>
              </a:rPr>
              <a:t>Хід ШІ: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Браузер надсилає HTTP POST-запит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з поточним станом гри. SWI-Prolog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виконує js_ai/10 → MinMax → повертає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стовпець, рядок, нову дошку, результат.</a:t>
            </a:r>
          </a:p>
          <a:p>
            <a:pPr algn="l">
              <a:spcBef>
                <a:spcPts val="200"/>
              </a:spcBef>
            </a:pPr>
            <a:endParaRPr sz="1400" b="0" i="0">
              <a:solidFill>
                <a:srgbClr val="FFFFFF"/>
              </a:solidFill>
            </a:endParaRPr>
          </a:p>
          <a:p>
            <a:pPr algn="l">
              <a:spcBef>
                <a:spcPts val="200"/>
              </a:spcBef>
            </a:pPr>
            <a:r>
              <a:rPr sz="1500" b="1" i="0">
                <a:solidFill>
                  <a:srgbClr val="FFA026"/>
                </a:solidFill>
              </a:rPr>
              <a:t>Стан між запитами: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Зберігається у JavaScript як рядок.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Prolog не тримає жодного стану.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1005840"/>
          </a:xfrm>
          <a:prstGeom prst="rect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20040" y="91440"/>
            <a:ext cx="9144000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700" b="1" i="0">
                <a:solidFill>
                  <a:srgbClr val="FFD700"/>
                </a:solidFill>
              </a:rPr>
              <a:t>Проблеми під час розробки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492240"/>
            <a:ext cx="12188952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AAAAAA"/>
                </a:solidFill>
              </a:rPr>
              <a:t>Авдєєнко Дмитро Максимович  |  Логічне програмування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188720"/>
            <a:ext cx="5394960" cy="5303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00"/>
              </a:spcBef>
            </a:pPr>
            <a:r>
              <a:rPr sz="1500" b="1" i="0">
                <a:solidFill>
                  <a:srgbClr val="FFA026"/>
                </a:solidFill>
              </a:rPr>
              <a:t>Tau-Prolog у браузері:</a:t>
            </a:r>
          </a:p>
          <a:p>
            <a:pPr algn="l">
              <a:spcBef>
                <a:spcPts val="100"/>
              </a:spcBef>
            </a:pPr>
            <a:r>
              <a:rPr sz="1300" b="0" i="0">
                <a:solidFill>
                  <a:srgbClr val="FFFFFF"/>
                </a:solidFill>
              </a:rPr>
              <a:t>• Відсутність більшості бібліотек SWI-Prolog</a:t>
            </a:r>
          </a:p>
          <a:p>
            <a:pPr algn="l">
              <a:spcBef>
                <a:spcPts val="100"/>
              </a:spcBef>
            </a:pPr>
            <a:r>
              <a:rPr sz="1300" b="0" i="0">
                <a:solidFill>
                  <a:srgbClr val="FFFFFF"/>
                </a:solidFill>
              </a:rPr>
              <a:t>• ШІ у браузері блокував UI — 10–15 с без відповіді</a:t>
            </a:r>
          </a:p>
          <a:p>
            <a:pPr algn="l">
              <a:spcBef>
                <a:spcPts val="100"/>
              </a:spcBef>
            </a:pPr>
            <a:r>
              <a:rPr sz="1300" b="0" i="0">
                <a:solidFill>
                  <a:srgbClr val="FFFFFF"/>
                </a:solidFill>
              </a:rPr>
              <a:t>• Callback-based API ускладнює відлагодження:</a:t>
            </a:r>
          </a:p>
          <a:p>
            <a:pPr algn="l">
              <a:spcBef>
                <a:spcPts val="100"/>
              </a:spcBef>
            </a:pPr>
            <a:r>
              <a:rPr sz="1300" b="0" i="0">
                <a:solidFill>
                  <a:srgbClr val="FFFFFF"/>
                </a:solidFill>
              </a:rPr>
              <a:t>  помилки Prolog погано відображаються в браузері</a:t>
            </a:r>
          </a:p>
          <a:p>
            <a:pPr algn="l">
              <a:spcBef>
                <a:spcPts val="100"/>
              </a:spcBef>
            </a:pPr>
            <a:r>
              <a:rPr sz="1300" b="0" i="1">
                <a:solidFill>
                  <a:srgbClr val="AAAAAA"/>
                </a:solidFill>
              </a:rPr>
              <a:t>  (та сама проблема, що й у відео 1 і 2)</a:t>
            </a:r>
          </a:p>
          <a:p>
            <a:pPr algn="l">
              <a:spcBef>
                <a:spcPts val="100"/>
              </a:spcBef>
            </a:pPr>
            <a:r>
              <a:rPr sz="1300" b="1" i="0">
                <a:solidFill>
                  <a:srgbClr val="4CAF50"/>
                </a:solidFill>
              </a:rPr>
              <a:t>→ Рішення: Tau-Prolog лише для ходів людини,</a:t>
            </a:r>
          </a:p>
          <a:p>
            <a:pPr algn="l">
              <a:spcBef>
                <a:spcPts val="100"/>
              </a:spcBef>
            </a:pPr>
            <a:r>
              <a:rPr sz="1300" b="1" i="0">
                <a:solidFill>
                  <a:srgbClr val="4CAF50"/>
                </a:solidFill>
              </a:rPr>
              <a:t>  MinMax перенесено до SWI-Prolog на сервері.</a:t>
            </a:r>
          </a:p>
          <a:p>
            <a:pPr algn="l">
              <a:spcBef>
                <a:spcPts val="100"/>
              </a:spcBef>
            </a:pPr>
            <a:endParaRPr sz="1300" b="1" i="0">
              <a:solidFill>
                <a:srgbClr val="4CAF50"/>
              </a:solidFill>
            </a:endParaRPr>
          </a:p>
          <a:p>
            <a:pPr algn="l">
              <a:spcBef>
                <a:spcPts val="100"/>
              </a:spcBef>
            </a:pPr>
            <a:r>
              <a:rPr sz="1500" b="1" i="0">
                <a:solidFill>
                  <a:srgbClr val="FFA026"/>
                </a:solidFill>
              </a:rPr>
              <a:t>SWI-Prolog HTTP-сервер — CORS:</a:t>
            </a:r>
          </a:p>
          <a:p>
            <a:pPr algn="l">
              <a:spcBef>
                <a:spcPts val="100"/>
              </a:spcBef>
            </a:pPr>
            <a:r>
              <a:rPr sz="1300" b="0" i="0">
                <a:solidFill>
                  <a:srgbClr val="FFFFFF"/>
                </a:solidFill>
              </a:rPr>
              <a:t>• Браузер надсилає OPTIONS перед POST (preflight)</a:t>
            </a:r>
          </a:p>
          <a:p>
            <a:pPr algn="l">
              <a:spcBef>
                <a:spcPts val="100"/>
              </a:spcBef>
            </a:pPr>
            <a:r>
              <a:rPr sz="1300" b="0" i="0">
                <a:solidFill>
                  <a:srgbClr val="FFFFFF"/>
                </a:solidFill>
              </a:rPr>
              <a:t>• Два хендлери на одному шляху конфліктують</a:t>
            </a:r>
          </a:p>
          <a:p>
            <a:pPr algn="l">
              <a:spcBef>
                <a:spcPts val="100"/>
              </a:spcBef>
            </a:pPr>
            <a:r>
              <a:rPr sz="1300" b="0" i="0">
                <a:solidFill>
                  <a:srgbClr val="FFFFFF"/>
                </a:solidFill>
              </a:rPr>
              <a:t>• sleep(inf) не підтримується в SWI 9.2.3</a:t>
            </a:r>
          </a:p>
          <a:p>
            <a:pPr algn="l">
              <a:spcBef>
                <a:spcPts val="100"/>
              </a:spcBef>
            </a:pPr>
            <a:r>
              <a:rPr sz="1300" b="1" i="0">
                <a:solidFill>
                  <a:srgbClr val="4CAF50"/>
                </a:solidFill>
              </a:rPr>
              <a:t>→ Рішення: один хендлер перевіряє метод всередині;</a:t>
            </a:r>
          </a:p>
          <a:p>
            <a:pPr algn="l">
              <a:spcBef>
                <a:spcPts val="100"/>
              </a:spcBef>
            </a:pPr>
            <a:r>
              <a:rPr sz="1300" b="1" i="0">
                <a:solidFill>
                  <a:srgbClr val="4CAF50"/>
                </a:solidFill>
              </a:rPr>
              <a:t>  thread_get_message(_) замість sleep(inf).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6480" y="1188720"/>
            <a:ext cx="5760720" cy="5303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00"/>
              </a:spcBef>
            </a:pPr>
            <a:r>
              <a:rPr sz="1500" b="1" i="0">
                <a:solidFill>
                  <a:srgbClr val="FFA026"/>
                </a:solidFill>
              </a:rPr>
              <a:t>Помилка в MinMax (баг знаку):</a:t>
            </a:r>
          </a:p>
          <a:p>
            <a:pPr algn="l">
              <a:spcBef>
                <a:spcPts val="100"/>
              </a:spcBef>
            </a:pPr>
            <a:r>
              <a:rPr sz="1300" b="0" i="0">
                <a:solidFill>
                  <a:srgbClr val="FFFFFF"/>
                </a:solidFill>
              </a:rPr>
              <a:t>• LP ≠ Player завжди true — обидва гравці</a:t>
            </a:r>
          </a:p>
          <a:p>
            <a:pPr algn="l">
              <a:spcBef>
                <a:spcPts val="100"/>
              </a:spcBef>
            </a:pPr>
            <a:r>
              <a:rPr sz="1300" b="0" i="0">
                <a:solidFill>
                  <a:srgbClr val="FFFFFF"/>
                </a:solidFill>
              </a:rPr>
              <a:t>  чергуються, тому вони завжди різні</a:t>
            </a:r>
          </a:p>
          <a:p>
            <a:pPr algn="l">
              <a:spcBef>
                <a:spcPts val="100"/>
              </a:spcBef>
            </a:pPr>
            <a:r>
              <a:rPr sz="1300" b="0" i="0">
                <a:solidFill>
                  <a:srgbClr val="FFFFFF"/>
                </a:solidFill>
              </a:rPr>
              <a:t>• Будь-яка перемога → +100000</a:t>
            </a:r>
          </a:p>
          <a:p>
            <a:pPr algn="l">
              <a:spcBef>
                <a:spcPts val="100"/>
              </a:spcBef>
            </a:pPr>
            <a:r>
              <a:rPr sz="1300" b="0" i="0">
                <a:solidFill>
                  <a:srgbClr val="FFFFFF"/>
                </a:solidFill>
              </a:rPr>
              <a:t>• Суперник в симуляції уникав свого виграшу!</a:t>
            </a:r>
          </a:p>
          <a:p>
            <a:pPr algn="l">
              <a:spcBef>
                <a:spcPts val="100"/>
              </a:spcBef>
            </a:pPr>
            <a:r>
              <a:rPr sz="1300" b="1" i="0">
                <a:solidFill>
                  <a:srgbClr val="4CAF50"/>
                </a:solidFill>
              </a:rPr>
              <a:t>→ Рішення: IsMax визначає знак оцінки.</a:t>
            </a:r>
          </a:p>
          <a:p>
            <a:pPr algn="l">
              <a:spcBef>
                <a:spcPts val="100"/>
              </a:spcBef>
            </a:pPr>
            <a:endParaRPr sz="1300" b="1" i="0">
              <a:solidFill>
                <a:srgbClr val="4CAF50"/>
              </a:solidFill>
            </a:endParaRPr>
          </a:p>
          <a:p>
            <a:pPr algn="l">
              <a:spcBef>
                <a:spcPts val="100"/>
              </a:spcBef>
            </a:pPr>
            <a:r>
              <a:rPr sz="1500" b="1" i="0">
                <a:solidFill>
                  <a:srgbClr val="FFA026"/>
                </a:solidFill>
              </a:rPr>
              <a:t>Render.com free tier:</a:t>
            </a:r>
          </a:p>
          <a:p>
            <a:pPr algn="l">
              <a:spcBef>
                <a:spcPts val="100"/>
              </a:spcBef>
            </a:pPr>
            <a:r>
              <a:rPr sz="1300" b="0" i="0">
                <a:solidFill>
                  <a:srgbClr val="FFFFFF"/>
                </a:solidFill>
              </a:rPr>
              <a:t>• Cold start після простою ~30–40 с</a:t>
            </a:r>
          </a:p>
          <a:p>
            <a:pPr algn="l">
              <a:spcBef>
                <a:spcPts val="100"/>
              </a:spcBef>
            </a:pPr>
            <a:r>
              <a:rPr sz="1300" b="0" i="0">
                <a:solidFill>
                  <a:srgbClr val="FFFFFF"/>
                </a:solidFill>
              </a:rPr>
              <a:t>• Перший хід у новій сесії — довге очікування</a:t>
            </a:r>
          </a:p>
          <a:p>
            <a:pPr algn="l">
              <a:spcBef>
                <a:spcPts val="100"/>
              </a:spcBef>
            </a:pPr>
            <a:r>
              <a:rPr sz="1300" b="1" i="0">
                <a:solidFill>
                  <a:srgbClr val="4CAF50"/>
                </a:solidFill>
              </a:rPr>
              <a:t>→ Вирішення: /health endpoint для wake-up,</a:t>
            </a:r>
          </a:p>
          <a:p>
            <a:pPr algn="l">
              <a:spcBef>
                <a:spcPts val="100"/>
              </a:spcBef>
            </a:pPr>
            <a:r>
              <a:rPr sz="1300" b="1" i="0">
                <a:solidFill>
                  <a:srgbClr val="4CAF50"/>
                </a:solidFill>
              </a:rPr>
              <a:t>  індикатор «думає» в інтерфейсі.</a:t>
            </a:r>
          </a:p>
          <a:p>
            <a:pPr algn="l">
              <a:spcBef>
                <a:spcPts val="100"/>
              </a:spcBef>
            </a:pPr>
            <a:endParaRPr sz="1300" b="1" i="0">
              <a:solidFill>
                <a:srgbClr val="4CAF50"/>
              </a:solidFill>
            </a:endParaRPr>
          </a:p>
          <a:p>
            <a:pPr algn="l">
              <a:spcBef>
                <a:spcPts val="100"/>
              </a:spcBef>
            </a:pPr>
            <a:r>
              <a:rPr sz="1500" b="1" i="0">
                <a:solidFill>
                  <a:srgbClr val="FFA026"/>
                </a:solidFill>
              </a:rPr>
              <a:t>Row-list vs плаский список:</a:t>
            </a:r>
          </a:p>
          <a:p>
            <a:pPr algn="l">
              <a:spcBef>
                <a:spcPts val="100"/>
              </a:spcBef>
            </a:pPr>
            <a:r>
              <a:rPr sz="1300" b="0" i="0">
                <a:solidFill>
                  <a:srgbClr val="FFFFFF"/>
                </a:solidFill>
              </a:rPr>
              <a:t>• Початковий підхід: плаский список nth1(Idx, …)</a:t>
            </a:r>
          </a:p>
          <a:p>
            <a:pPr algn="l">
              <a:spcBef>
                <a:spcPts val="100"/>
              </a:spcBef>
            </a:pPr>
            <a:r>
              <a:rPr sz="1300" b="0" i="0">
                <a:solidFill>
                  <a:srgbClr val="FFFFFF"/>
                </a:solidFill>
              </a:rPr>
              <a:t>• Глибина 2 вже займала багато часу</a:t>
            </a:r>
          </a:p>
          <a:p>
            <a:pPr algn="l">
              <a:spcBef>
                <a:spcPts val="100"/>
              </a:spcBef>
            </a:pPr>
            <a:r>
              <a:rPr sz="1300" b="1" i="0">
                <a:solidFill>
                  <a:srgbClr val="4CAF50"/>
                </a:solidFill>
              </a:rPr>
              <a:t>→ Рішення: row-list, доступ O(R+C).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1005840"/>
          </a:xfrm>
          <a:prstGeom prst="rect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20040" y="91440"/>
            <a:ext cx="9144000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700" b="1" i="0">
                <a:solidFill>
                  <a:srgbClr val="FFD700"/>
                </a:solidFill>
              </a:rPr>
              <a:t>Порівняння підходів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0040" y="594360"/>
            <a:ext cx="914400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500" b="0" i="0">
                <a:solidFill>
                  <a:srgbClr val="AAAAAA"/>
                </a:solidFill>
              </a:rPr>
              <a:t>Prolog  ·  Haskell  ·  Python  ·  CLP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492240"/>
            <a:ext cx="12188952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AAAAAA"/>
                </a:solidFill>
              </a:rPr>
              <a:t>Авдєєнко Дмитро Максимович  |  Логічне програмування</a:t>
            </a:r>
          </a:p>
        </p:txBody>
      </p:sp>
      <p:sp>
        <p:nvSpPr>
          <p:cNvPr id="6" name="Rectangle 5"/>
          <p:cNvSpPr/>
          <p:nvPr/>
        </p:nvSpPr>
        <p:spPr>
          <a:xfrm>
            <a:off x="274320" y="1188720"/>
            <a:ext cx="11612880" cy="384048"/>
          </a:xfrm>
          <a:prstGeom prst="rect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274320" y="1188720"/>
            <a:ext cx="2468880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1" i="0">
                <a:solidFill>
                  <a:srgbClr val="FFD700"/>
                </a:solidFill>
              </a:rPr>
              <a:t>Критерій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43200" y="1188720"/>
            <a:ext cx="3200400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1" i="0">
                <a:solidFill>
                  <a:srgbClr val="FFD700"/>
                </a:solidFill>
              </a:rPr>
              <a:t>Prolog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943600" y="1188720"/>
            <a:ext cx="3108960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1" i="0">
                <a:solidFill>
                  <a:srgbClr val="FFD700"/>
                </a:solidFill>
              </a:rPr>
              <a:t>Haskell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52560" y="1188720"/>
            <a:ext cx="2834640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1" i="0">
                <a:solidFill>
                  <a:srgbClr val="FFD700"/>
                </a:solidFill>
              </a:rPr>
              <a:t>Python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74320" y="1572768"/>
            <a:ext cx="11612880" cy="777240"/>
          </a:xfrm>
          <a:prstGeom prst="rect">
            <a:avLst/>
          </a:prstGeom>
          <a:solidFill>
            <a:srgbClr val="11112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274320" y="1618488"/>
            <a:ext cx="246888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1" i="0">
                <a:solidFill>
                  <a:srgbClr val="FFD700"/>
                </a:solidFill>
              </a:rPr>
              <a:t>Представлення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743200" y="1618488"/>
            <a:ext cx="320040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</a:rPr>
              <a:t>Список списків
(list of rows)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943600" y="1618488"/>
            <a:ext cx="310896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</a:rPr>
              <a:t>Record + [[Cell]]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052560" y="1618488"/>
            <a:ext cx="283464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</a:rPr>
              <a:t>list[list],
мутація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74320" y="2350008"/>
            <a:ext cx="11612880" cy="777240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274320" y="2395727"/>
            <a:ext cx="246888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1" i="0">
                <a:solidFill>
                  <a:srgbClr val="FFD700"/>
                </a:solidFill>
              </a:rPr>
              <a:t>Оновлення стану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743200" y="2395727"/>
            <a:ext cx="320040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</a:rPr>
              <a:t>Без мутації,
новий список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943600" y="2395727"/>
            <a:ext cx="310896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</a:rPr>
              <a:t>Без мутації,
новий record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52560" y="2395727"/>
            <a:ext cx="283464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</a:rPr>
              <a:t>Мутація
на місці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74320" y="3127248"/>
            <a:ext cx="11612880" cy="777240"/>
          </a:xfrm>
          <a:prstGeom prst="rect">
            <a:avLst/>
          </a:prstGeom>
          <a:solidFill>
            <a:srgbClr val="11112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TextBox 21"/>
          <p:cNvSpPr txBox="1"/>
          <p:nvPr/>
        </p:nvSpPr>
        <p:spPr>
          <a:xfrm>
            <a:off x="274320" y="3172968"/>
            <a:ext cx="246888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1" i="0">
                <a:solidFill>
                  <a:srgbClr val="FFD700"/>
                </a:solidFill>
              </a:rPr>
              <a:t>MinMax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743200" y="3172968"/>
            <a:ext cx="320040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</a:rPr>
              <a:t>Клаузи + збій,
backtracking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943600" y="3172968"/>
            <a:ext cx="310896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</a:rPr>
              <a:t>Рекурсія,
Maybe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052560" y="3172968"/>
            <a:ext cx="283464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</a:rPr>
              <a:t>Явна рекурсія,
цикли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74320" y="3904487"/>
            <a:ext cx="11612880" cy="777240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7" name="TextBox 26"/>
          <p:cNvSpPr txBox="1"/>
          <p:nvPr/>
        </p:nvSpPr>
        <p:spPr>
          <a:xfrm>
            <a:off x="274320" y="3950207"/>
            <a:ext cx="246888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1" i="0">
                <a:solidFill>
                  <a:srgbClr val="FFD700"/>
                </a:solidFill>
              </a:rPr>
              <a:t>Мультиприз.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743200" y="3950207"/>
            <a:ext cx="320040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4CAF50"/>
                </a:solidFill>
              </a:rPr>
              <a:t>Вбудована
(уніфікація)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943600" y="3950207"/>
            <a:ext cx="310896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4CAF50"/>
                </a:solidFill>
              </a:rPr>
              <a:t>Відсутня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052560" y="3950207"/>
            <a:ext cx="283464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4CAF50"/>
                </a:solidFill>
              </a:rPr>
              <a:t>Відсутня</a:t>
            </a:r>
          </a:p>
        </p:txBody>
      </p:sp>
      <p:sp>
        <p:nvSpPr>
          <p:cNvPr id="31" name="Rectangle 30"/>
          <p:cNvSpPr/>
          <p:nvPr/>
        </p:nvSpPr>
        <p:spPr>
          <a:xfrm>
            <a:off x="274320" y="4681728"/>
            <a:ext cx="11612880" cy="777240"/>
          </a:xfrm>
          <a:prstGeom prst="rect">
            <a:avLst/>
          </a:prstGeom>
          <a:solidFill>
            <a:srgbClr val="11112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2" name="TextBox 31"/>
          <p:cNvSpPr txBox="1"/>
          <p:nvPr/>
        </p:nvSpPr>
        <p:spPr>
          <a:xfrm>
            <a:off x="274320" y="4727448"/>
            <a:ext cx="246888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1" i="0">
                <a:solidFill>
                  <a:srgbClr val="FFD700"/>
                </a:solidFill>
              </a:rPr>
              <a:t>Швидкість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743200" y="4727448"/>
            <a:ext cx="320040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AAAAAA"/>
                </a:solidFill>
              </a:rPr>
              <a:t>~5–10× від Py
(інтерпретація)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943600" y="4727448"/>
            <a:ext cx="310896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AAAAAA"/>
                </a:solidFill>
              </a:rPr>
              <a:t>~2–3× від Py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052560" y="4727448"/>
            <a:ext cx="283464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AAAAAA"/>
                </a:solidFill>
              </a:rPr>
              <a:t>Базова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74320" y="6309360"/>
            <a:ext cx="1161288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FFA026"/>
                </a:solidFill>
              </a:rPr>
              <a:t>CLP(FD) не застосовано: MinMax — пошук у дереві, а не задача виконання обмежень. Змінні ходів — не FD-змінні. CLP доцільний для розкладів, Sudoku, N-Queens.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A0A1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928052" y="179525"/>
            <a:ext cx="103327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4000" b="1" i="0" dirty="0">
                <a:solidFill>
                  <a:srgbClr val="FFD700"/>
                </a:solidFill>
              </a:rPr>
              <a:t>▶  ДЕМОНСТРАЦІЯ  ◀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8840" y="5943600"/>
            <a:ext cx="103327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000" b="0" i="0" dirty="0">
                <a:solidFill>
                  <a:srgbClr val="64B5F6"/>
                </a:solidFill>
                <a:hlinkClick r:id="rId5"/>
              </a:rPr>
              <a:t>avdieienkodmytro.github.io/</a:t>
            </a:r>
            <a:r>
              <a:rPr sz="2000" b="0" i="0" dirty="0" err="1">
                <a:solidFill>
                  <a:srgbClr val="64B5F6"/>
                </a:solidFill>
                <a:hlinkClick r:id="rId5"/>
              </a:rPr>
              <a:t>Game_Prolog</a:t>
            </a:r>
            <a:endParaRPr sz="2000" b="0" i="0" dirty="0">
              <a:solidFill>
                <a:srgbClr val="64B5F6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492240"/>
            <a:ext cx="12188952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AAAAAA"/>
                </a:solidFill>
              </a:rPr>
              <a:t>Авдєєнко Дмитро Максимович  |  Логічне програмування</a:t>
            </a:r>
          </a:p>
        </p:txBody>
      </p:sp>
      <p:pic>
        <p:nvPicPr>
          <p:cNvPr id="9" name="kinrow_demo">
            <a:hlinkClick r:id="" action="ppaction://media"/>
            <a:extLst>
              <a:ext uri="{FF2B5EF4-FFF2-40B4-BE49-F238E27FC236}">
                <a16:creationId xmlns:a16="http://schemas.microsoft.com/office/drawing/2014/main" id="{176D14F6-8DF4-CC30-DC5C-DF94F166C5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92255" y="993257"/>
            <a:ext cx="6104183" cy="47011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6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1005840"/>
          </a:xfrm>
          <a:prstGeom prst="rect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20040" y="91440"/>
            <a:ext cx="9144000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700" b="1" i="0">
                <a:solidFill>
                  <a:srgbClr val="FFD700"/>
                </a:solidFill>
              </a:rPr>
              <a:t>Висновки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492240"/>
            <a:ext cx="12188952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AAAAAA"/>
                </a:solidFill>
              </a:rPr>
              <a:t>Авдєєнко Дмитро Максимович  |  Логічне програмування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188720"/>
            <a:ext cx="5394960" cy="5303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</a:pPr>
            <a:r>
              <a:rPr sz="1600" b="1" i="0">
                <a:solidFill>
                  <a:srgbClr val="FFD700"/>
                </a:solidFill>
              </a:rPr>
              <a:t>Що нового та корисного: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• Tau-Prolog — реальний спосіб запустити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  Prolog у браузері без сервера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• SWI-Prolog як повноцінний HTTP REST API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• Stateless підхід вирішує проблему стану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  у сесійних додатках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• Виявлено і виправлено прихований баг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  у реалізації MinMax</a:t>
            </a:r>
          </a:p>
          <a:p>
            <a:pPr algn="l">
              <a:spcBef>
                <a:spcPts val="200"/>
              </a:spcBef>
            </a:pPr>
            <a:endParaRPr sz="1400" b="0" i="0">
              <a:solidFill>
                <a:srgbClr val="FFFFFF"/>
              </a:solidFill>
            </a:endParaRPr>
          </a:p>
          <a:p>
            <a:pPr algn="l">
              <a:spcBef>
                <a:spcPts val="200"/>
              </a:spcBef>
            </a:pPr>
            <a:r>
              <a:rPr sz="1600" b="1" i="0">
                <a:solidFill>
                  <a:srgbClr val="FFA026"/>
                </a:solidFill>
              </a:rPr>
              <a:t>Що виявилось складним: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• CORS preflight у SWI-Prolog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• Відлагодження Tau-Prolog з JavaScript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• Cold start на безкоштовному хостингу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• Баг знаку в MinMax — не проявлявся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  при базовому тестуванні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6480" y="1188720"/>
            <a:ext cx="5760720" cy="39549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</a:pPr>
            <a:r>
              <a:rPr sz="1600" b="1" i="0" dirty="0" err="1">
                <a:solidFill>
                  <a:srgbClr val="FFD700"/>
                </a:solidFill>
              </a:rPr>
              <a:t>Трудомісткість</a:t>
            </a:r>
            <a:r>
              <a:rPr sz="1600" b="1" i="0" dirty="0">
                <a:solidFill>
                  <a:srgbClr val="FFD700"/>
                </a:solidFill>
              </a:rPr>
              <a:t>:</a:t>
            </a:r>
          </a:p>
          <a:p>
            <a:pPr algn="l">
              <a:spcBef>
                <a:spcPts val="200"/>
              </a:spcBef>
            </a:pPr>
            <a:r>
              <a:rPr sz="1400" b="0" i="0" dirty="0">
                <a:solidFill>
                  <a:srgbClr val="FFFFFF"/>
                </a:solidFill>
              </a:rPr>
              <a:t>Prolog (kinariad.pl + server.pl)  </a:t>
            </a:r>
            <a:r>
              <a:rPr lang="en-US" sz="1400" b="0" i="0" dirty="0">
                <a:solidFill>
                  <a:srgbClr val="FFFFFF"/>
                </a:solidFill>
              </a:rPr>
              <a:t>            </a:t>
            </a:r>
            <a:r>
              <a:rPr sz="1400" b="0" i="0" dirty="0">
                <a:solidFill>
                  <a:srgbClr val="FFFFFF"/>
                </a:solidFill>
              </a:rPr>
              <a:t>~</a:t>
            </a:r>
            <a:r>
              <a:rPr lang="en-US" sz="1400" b="0" i="0" dirty="0">
                <a:solidFill>
                  <a:srgbClr val="FFFFFF"/>
                </a:solidFill>
              </a:rPr>
              <a:t>6</a:t>
            </a:r>
            <a:r>
              <a:rPr sz="1400" b="0" i="0" dirty="0">
                <a:solidFill>
                  <a:srgbClr val="FFFFFF"/>
                </a:solidFill>
              </a:rPr>
              <a:t> </a:t>
            </a:r>
            <a:r>
              <a:rPr sz="1400" b="0" i="0" dirty="0" err="1">
                <a:solidFill>
                  <a:srgbClr val="FFFFFF"/>
                </a:solidFill>
              </a:rPr>
              <a:t>год</a:t>
            </a:r>
            <a:endParaRPr sz="1400" b="0" i="0" dirty="0">
              <a:solidFill>
                <a:srgbClr val="FFFFFF"/>
              </a:solidFill>
            </a:endParaRPr>
          </a:p>
          <a:p>
            <a:pPr algn="l">
              <a:spcBef>
                <a:spcPts val="200"/>
              </a:spcBef>
            </a:pPr>
            <a:r>
              <a:rPr sz="1400" b="0" i="0" dirty="0">
                <a:solidFill>
                  <a:srgbClr val="FFFFFF"/>
                </a:solidFill>
              </a:rPr>
              <a:t>Tau-Prolog </a:t>
            </a:r>
            <a:r>
              <a:rPr sz="1400" b="0" i="0" dirty="0" err="1">
                <a:solidFill>
                  <a:srgbClr val="FFFFFF"/>
                </a:solidFill>
              </a:rPr>
              <a:t>адаптація</a:t>
            </a:r>
            <a:r>
              <a:rPr sz="1400" b="0" i="0" dirty="0">
                <a:solidFill>
                  <a:srgbClr val="FFFFFF"/>
                </a:solidFill>
              </a:rPr>
              <a:t>             </a:t>
            </a:r>
            <a:r>
              <a:rPr lang="en-US" sz="1400" b="0" i="0" dirty="0">
                <a:solidFill>
                  <a:srgbClr val="FFFFFF"/>
                </a:solidFill>
              </a:rPr>
              <a:t>               </a:t>
            </a:r>
            <a:r>
              <a:rPr sz="1400" b="0" i="0" dirty="0">
                <a:solidFill>
                  <a:srgbClr val="FFFFFF"/>
                </a:solidFill>
              </a:rPr>
              <a:t> ~</a:t>
            </a:r>
            <a:r>
              <a:rPr lang="en-US" sz="1400" b="0" i="0" dirty="0">
                <a:solidFill>
                  <a:srgbClr val="FFFFFF"/>
                </a:solidFill>
              </a:rPr>
              <a:t>3</a:t>
            </a:r>
            <a:r>
              <a:rPr sz="1400" b="0" i="0" dirty="0">
                <a:solidFill>
                  <a:srgbClr val="FFFFFF"/>
                </a:solidFill>
              </a:rPr>
              <a:t> </a:t>
            </a:r>
            <a:r>
              <a:rPr sz="1400" b="0" i="0" dirty="0" err="1">
                <a:solidFill>
                  <a:srgbClr val="FFFFFF"/>
                </a:solidFill>
              </a:rPr>
              <a:t>год</a:t>
            </a:r>
            <a:endParaRPr sz="1400" b="0" i="0" dirty="0">
              <a:solidFill>
                <a:srgbClr val="FFFFFF"/>
              </a:solidFill>
            </a:endParaRPr>
          </a:p>
          <a:p>
            <a:pPr algn="l">
              <a:spcBef>
                <a:spcPts val="200"/>
              </a:spcBef>
            </a:pPr>
            <a:r>
              <a:rPr sz="1400" b="0" i="0" dirty="0" err="1">
                <a:solidFill>
                  <a:srgbClr val="FFFFFF"/>
                </a:solidFill>
              </a:rPr>
              <a:t>Веб-інтерфейс</a:t>
            </a:r>
            <a:r>
              <a:rPr sz="1400" b="0" i="0" dirty="0">
                <a:solidFill>
                  <a:srgbClr val="FFFFFF"/>
                </a:solidFill>
              </a:rPr>
              <a:t>                     </a:t>
            </a:r>
            <a:r>
              <a:rPr lang="en-US" sz="1400" b="0" i="0" dirty="0">
                <a:solidFill>
                  <a:srgbClr val="FFFFFF"/>
                </a:solidFill>
              </a:rPr>
              <a:t>                    </a:t>
            </a:r>
            <a:r>
              <a:rPr sz="1400" b="0" i="0" dirty="0">
                <a:solidFill>
                  <a:srgbClr val="FFFFFF"/>
                </a:solidFill>
              </a:rPr>
              <a:t>~</a:t>
            </a:r>
            <a:r>
              <a:rPr lang="en-US" sz="1400" dirty="0">
                <a:solidFill>
                  <a:srgbClr val="FFFFFF"/>
                </a:solidFill>
              </a:rPr>
              <a:t>1</a:t>
            </a:r>
            <a:r>
              <a:rPr sz="1400" b="0" i="0" dirty="0">
                <a:solidFill>
                  <a:srgbClr val="FFFFFF"/>
                </a:solidFill>
              </a:rPr>
              <a:t> </a:t>
            </a:r>
            <a:r>
              <a:rPr sz="1400" b="0" i="0" dirty="0" err="1">
                <a:solidFill>
                  <a:srgbClr val="FFFFFF"/>
                </a:solidFill>
              </a:rPr>
              <a:t>год</a:t>
            </a:r>
            <a:endParaRPr sz="1400" b="0" i="0" dirty="0">
              <a:solidFill>
                <a:srgbClr val="FFFFFF"/>
              </a:solidFill>
            </a:endParaRPr>
          </a:p>
          <a:p>
            <a:pPr algn="l">
              <a:spcBef>
                <a:spcPts val="200"/>
              </a:spcBef>
            </a:pPr>
            <a:r>
              <a:rPr sz="1400" b="0" i="0" dirty="0" err="1">
                <a:solidFill>
                  <a:srgbClr val="FFFFFF"/>
                </a:solidFill>
              </a:rPr>
              <a:t>Налагодження</a:t>
            </a:r>
            <a:r>
              <a:rPr sz="1400" b="0" i="0" dirty="0">
                <a:solidFill>
                  <a:srgbClr val="FFFFFF"/>
                </a:solidFill>
              </a:rPr>
              <a:t> CORS / Render.com    ~</a:t>
            </a:r>
            <a:r>
              <a:rPr lang="en-US" sz="1400" dirty="0">
                <a:solidFill>
                  <a:srgbClr val="FFFFFF"/>
                </a:solidFill>
              </a:rPr>
              <a:t>4</a:t>
            </a:r>
            <a:r>
              <a:rPr sz="1400" b="0" i="0" dirty="0">
                <a:solidFill>
                  <a:srgbClr val="FFFFFF"/>
                </a:solidFill>
              </a:rPr>
              <a:t> </a:t>
            </a:r>
            <a:r>
              <a:rPr sz="1400" b="0" i="0" dirty="0" err="1">
                <a:solidFill>
                  <a:srgbClr val="FFFFFF"/>
                </a:solidFill>
              </a:rPr>
              <a:t>год</a:t>
            </a:r>
            <a:endParaRPr sz="1400" b="0" i="0" dirty="0">
              <a:solidFill>
                <a:srgbClr val="FFFFFF"/>
              </a:solidFill>
            </a:endParaRPr>
          </a:p>
          <a:p>
            <a:pPr algn="l">
              <a:spcBef>
                <a:spcPts val="200"/>
              </a:spcBef>
            </a:pPr>
            <a:r>
              <a:rPr sz="1400" b="0" i="0" dirty="0" err="1">
                <a:solidFill>
                  <a:srgbClr val="FFFFFF"/>
                </a:solidFill>
              </a:rPr>
              <a:t>Звіт</a:t>
            </a:r>
            <a:r>
              <a:rPr sz="1400" b="0" i="0" dirty="0">
                <a:solidFill>
                  <a:srgbClr val="FFFFFF"/>
                </a:solidFill>
              </a:rPr>
              <a:t> і </a:t>
            </a:r>
            <a:r>
              <a:rPr sz="1400" b="0" i="0" dirty="0" err="1">
                <a:solidFill>
                  <a:srgbClr val="FFFFFF"/>
                </a:solidFill>
              </a:rPr>
              <a:t>презентація</a:t>
            </a:r>
            <a:r>
              <a:rPr sz="1400" b="0" i="0" dirty="0">
                <a:solidFill>
                  <a:srgbClr val="FFFFFF"/>
                </a:solidFill>
              </a:rPr>
              <a:t>                 </a:t>
            </a:r>
            <a:r>
              <a:rPr lang="en-US" sz="1400" b="0" i="0" dirty="0">
                <a:solidFill>
                  <a:srgbClr val="FFFFFF"/>
                </a:solidFill>
              </a:rPr>
              <a:t>                  </a:t>
            </a:r>
            <a:r>
              <a:rPr sz="1400" b="0" i="0" dirty="0">
                <a:solidFill>
                  <a:srgbClr val="FFFFFF"/>
                </a:solidFill>
              </a:rPr>
              <a:t>~</a:t>
            </a:r>
            <a:r>
              <a:rPr lang="en-US" sz="1400" b="0" i="0" dirty="0">
                <a:solidFill>
                  <a:srgbClr val="FFFFFF"/>
                </a:solidFill>
              </a:rPr>
              <a:t>4</a:t>
            </a:r>
            <a:r>
              <a:rPr sz="1400" b="0" i="0" dirty="0">
                <a:solidFill>
                  <a:srgbClr val="FFFFFF"/>
                </a:solidFill>
              </a:rPr>
              <a:t> </a:t>
            </a:r>
            <a:r>
              <a:rPr sz="1400" b="0" i="0" dirty="0" err="1">
                <a:solidFill>
                  <a:srgbClr val="FFFFFF"/>
                </a:solidFill>
              </a:rPr>
              <a:t>год</a:t>
            </a:r>
            <a:endParaRPr sz="1400" b="0" i="0" dirty="0">
              <a:solidFill>
                <a:srgbClr val="FFFFFF"/>
              </a:solidFill>
            </a:endParaRPr>
          </a:p>
          <a:p>
            <a:pPr algn="l">
              <a:spcBef>
                <a:spcPts val="200"/>
              </a:spcBef>
            </a:pPr>
            <a:r>
              <a:rPr sz="1400" b="1" i="0" dirty="0" err="1">
                <a:solidFill>
                  <a:srgbClr val="FFA026"/>
                </a:solidFill>
              </a:rPr>
              <a:t>Всього</a:t>
            </a:r>
            <a:r>
              <a:rPr sz="1400" b="1" i="0" dirty="0">
                <a:solidFill>
                  <a:srgbClr val="FFA026"/>
                </a:solidFill>
              </a:rPr>
              <a:t>                            </a:t>
            </a:r>
            <a:r>
              <a:rPr lang="en-US" sz="1400" b="1" i="0" dirty="0">
                <a:solidFill>
                  <a:srgbClr val="FFA026"/>
                </a:solidFill>
              </a:rPr>
              <a:t>                           </a:t>
            </a:r>
            <a:r>
              <a:rPr sz="1400" b="1" i="0" dirty="0">
                <a:solidFill>
                  <a:srgbClr val="FFA026"/>
                </a:solidFill>
              </a:rPr>
              <a:t>~</a:t>
            </a:r>
            <a:r>
              <a:rPr lang="en-US" sz="1400" b="1" dirty="0">
                <a:solidFill>
                  <a:srgbClr val="FFA026"/>
                </a:solidFill>
              </a:rPr>
              <a:t>18</a:t>
            </a:r>
            <a:r>
              <a:rPr sz="1400" b="1" i="0" dirty="0">
                <a:solidFill>
                  <a:srgbClr val="FFA026"/>
                </a:solidFill>
              </a:rPr>
              <a:t> </a:t>
            </a:r>
            <a:r>
              <a:rPr sz="1400" b="1" i="0" dirty="0" err="1">
                <a:solidFill>
                  <a:srgbClr val="FFA026"/>
                </a:solidFill>
              </a:rPr>
              <a:t>год</a:t>
            </a:r>
            <a:endParaRPr sz="1400" b="1" i="0" dirty="0">
              <a:solidFill>
                <a:srgbClr val="FFA026"/>
              </a:solidFill>
            </a:endParaRPr>
          </a:p>
          <a:p>
            <a:pPr algn="l">
              <a:spcBef>
                <a:spcPts val="200"/>
              </a:spcBef>
            </a:pPr>
            <a:endParaRPr sz="1400" b="1" i="0" dirty="0">
              <a:solidFill>
                <a:srgbClr val="FFA026"/>
              </a:solidFill>
            </a:endParaRPr>
          </a:p>
          <a:p>
            <a:pPr algn="l">
              <a:spcBef>
                <a:spcPts val="200"/>
              </a:spcBef>
            </a:pPr>
            <a:r>
              <a:rPr sz="1600" b="1" i="0" dirty="0" err="1">
                <a:solidFill>
                  <a:srgbClr val="FFD700"/>
                </a:solidFill>
              </a:rPr>
              <a:t>Застосування</a:t>
            </a:r>
            <a:r>
              <a:rPr sz="1600" b="1" i="0" dirty="0">
                <a:solidFill>
                  <a:srgbClr val="FFD700"/>
                </a:solidFill>
              </a:rPr>
              <a:t> </a:t>
            </a:r>
            <a:r>
              <a:rPr sz="1600" b="1" i="0" dirty="0" err="1">
                <a:solidFill>
                  <a:srgbClr val="FFD700"/>
                </a:solidFill>
              </a:rPr>
              <a:t>методів</a:t>
            </a:r>
            <a:r>
              <a:rPr sz="1600" b="1" i="0" dirty="0">
                <a:solidFill>
                  <a:srgbClr val="FFD700"/>
                </a:solidFill>
              </a:rPr>
              <a:t>:</a:t>
            </a:r>
          </a:p>
          <a:p>
            <a:pPr algn="l">
              <a:spcBef>
                <a:spcPts val="200"/>
              </a:spcBef>
            </a:pPr>
            <a:r>
              <a:rPr sz="1400" b="0" i="0" dirty="0">
                <a:solidFill>
                  <a:srgbClr val="FFFFFF"/>
                </a:solidFill>
              </a:rPr>
              <a:t>• </a:t>
            </a:r>
            <a:r>
              <a:rPr sz="1400" b="0" i="0" dirty="0" err="1">
                <a:solidFill>
                  <a:srgbClr val="FFFFFF"/>
                </a:solidFill>
              </a:rPr>
              <a:t>MinMax</a:t>
            </a:r>
            <a:r>
              <a:rPr sz="1400" b="0" i="0" dirty="0">
                <a:solidFill>
                  <a:srgbClr val="FFFFFF"/>
                </a:solidFill>
              </a:rPr>
              <a:t>/A-B: </a:t>
            </a:r>
            <a:r>
              <a:rPr sz="1400" b="0" i="0" dirty="0" err="1">
                <a:solidFill>
                  <a:srgbClr val="FFFFFF"/>
                </a:solidFill>
              </a:rPr>
              <a:t>шахи</a:t>
            </a:r>
            <a:r>
              <a:rPr sz="1400" b="0" i="0" dirty="0">
                <a:solidFill>
                  <a:srgbClr val="FFFFFF"/>
                </a:solidFill>
              </a:rPr>
              <a:t>, </a:t>
            </a:r>
            <a:r>
              <a:rPr sz="1400" b="0" i="0" dirty="0" err="1">
                <a:solidFill>
                  <a:srgbClr val="FFFFFF"/>
                </a:solidFill>
              </a:rPr>
              <a:t>шашки</a:t>
            </a:r>
            <a:r>
              <a:rPr sz="1400" b="0" i="0" dirty="0">
                <a:solidFill>
                  <a:srgbClr val="FFFFFF"/>
                </a:solidFill>
              </a:rPr>
              <a:t>, </a:t>
            </a:r>
            <a:r>
              <a:rPr sz="1400" b="0" i="0" dirty="0" err="1">
                <a:solidFill>
                  <a:srgbClr val="FFFFFF"/>
                </a:solidFill>
              </a:rPr>
              <a:t>реверсі</a:t>
            </a:r>
            <a:r>
              <a:rPr sz="1400" b="0" i="0" dirty="0">
                <a:solidFill>
                  <a:srgbClr val="FFFFFF"/>
                </a:solidFill>
              </a:rPr>
              <a:t>,</a:t>
            </a:r>
          </a:p>
          <a:p>
            <a:pPr algn="l">
              <a:spcBef>
                <a:spcPts val="200"/>
              </a:spcBef>
            </a:pPr>
            <a:r>
              <a:rPr sz="1400" b="0" i="0" dirty="0">
                <a:solidFill>
                  <a:srgbClr val="FFFFFF"/>
                </a:solidFill>
              </a:rPr>
              <a:t>  </a:t>
            </a:r>
            <a:r>
              <a:rPr sz="1400" b="0" i="0" dirty="0" err="1">
                <a:solidFill>
                  <a:srgbClr val="FFFFFF"/>
                </a:solidFill>
              </a:rPr>
              <a:t>будь-яка</a:t>
            </a:r>
            <a:r>
              <a:rPr sz="1400" b="0" i="0" dirty="0">
                <a:solidFill>
                  <a:srgbClr val="FFFFFF"/>
                </a:solidFill>
              </a:rPr>
              <a:t> </a:t>
            </a:r>
            <a:r>
              <a:rPr sz="1400" b="0" i="0" dirty="0" err="1">
                <a:solidFill>
                  <a:srgbClr val="FFFFFF"/>
                </a:solidFill>
              </a:rPr>
              <a:t>гра</a:t>
            </a:r>
            <a:r>
              <a:rPr sz="1400" b="0" i="0" dirty="0">
                <a:solidFill>
                  <a:srgbClr val="FFFFFF"/>
                </a:solidFill>
              </a:rPr>
              <a:t> з </a:t>
            </a:r>
            <a:r>
              <a:rPr sz="1400" b="0" i="0" dirty="0" err="1">
                <a:solidFill>
                  <a:srgbClr val="FFFFFF"/>
                </a:solidFill>
              </a:rPr>
              <a:t>досконалою</a:t>
            </a:r>
            <a:r>
              <a:rPr sz="1400" b="0" i="0" dirty="0">
                <a:solidFill>
                  <a:srgbClr val="FFFFFF"/>
                </a:solidFill>
              </a:rPr>
              <a:t> </a:t>
            </a:r>
            <a:r>
              <a:rPr sz="1400" b="0" i="0" dirty="0" err="1">
                <a:solidFill>
                  <a:srgbClr val="FFFFFF"/>
                </a:solidFill>
              </a:rPr>
              <a:t>інформацією</a:t>
            </a:r>
            <a:endParaRPr sz="1400" b="0" i="0" dirty="0">
              <a:solidFill>
                <a:srgbClr val="FFFFFF"/>
              </a:solidFill>
            </a:endParaRPr>
          </a:p>
          <a:p>
            <a:pPr algn="l">
              <a:spcBef>
                <a:spcPts val="200"/>
              </a:spcBef>
            </a:pPr>
            <a:r>
              <a:rPr sz="1400" b="0" i="0" dirty="0">
                <a:solidFill>
                  <a:srgbClr val="FFFFFF"/>
                </a:solidFill>
              </a:rPr>
              <a:t>• Prolog-</a:t>
            </a:r>
            <a:r>
              <a:rPr sz="1400" b="0" i="0" dirty="0" err="1">
                <a:solidFill>
                  <a:srgbClr val="FFFFFF"/>
                </a:solidFill>
              </a:rPr>
              <a:t>мікросервіс</a:t>
            </a:r>
            <a:r>
              <a:rPr sz="1400" b="0" i="0" dirty="0">
                <a:solidFill>
                  <a:srgbClr val="FFFFFF"/>
                </a:solidFill>
              </a:rPr>
              <a:t>: constraint solving,</a:t>
            </a:r>
          </a:p>
          <a:p>
            <a:pPr algn="l">
              <a:spcBef>
                <a:spcPts val="200"/>
              </a:spcBef>
            </a:pPr>
            <a:r>
              <a:rPr sz="1400" b="0" i="0" dirty="0">
                <a:solidFill>
                  <a:srgbClr val="FFFFFF"/>
                </a:solidFill>
              </a:rPr>
              <a:t>  NLP, </a:t>
            </a:r>
            <a:r>
              <a:rPr sz="1400" b="0" i="0" dirty="0" err="1">
                <a:solidFill>
                  <a:srgbClr val="FFFFFF"/>
                </a:solidFill>
              </a:rPr>
              <a:t>системи</a:t>
            </a:r>
            <a:r>
              <a:rPr sz="1400" b="0" i="0" dirty="0">
                <a:solidFill>
                  <a:srgbClr val="FFFFFF"/>
                </a:solidFill>
              </a:rPr>
              <a:t> </a:t>
            </a:r>
            <a:r>
              <a:rPr sz="1400" b="0" i="0" dirty="0" err="1">
                <a:solidFill>
                  <a:srgbClr val="FFFFFF"/>
                </a:solidFill>
              </a:rPr>
              <a:t>правил</a:t>
            </a:r>
            <a:endParaRPr sz="1400" b="0" i="0" dirty="0">
              <a:solidFill>
                <a:srgbClr val="FFFFFF"/>
              </a:solidFill>
            </a:endParaRPr>
          </a:p>
          <a:p>
            <a:pPr algn="l">
              <a:spcBef>
                <a:spcPts val="200"/>
              </a:spcBef>
            </a:pPr>
            <a:endParaRPr sz="1400" b="0" i="0" dirty="0">
              <a:solidFill>
                <a:srgbClr val="FFFFFF"/>
              </a:solidFill>
            </a:endParaRPr>
          </a:p>
          <a:p>
            <a:pPr algn="l">
              <a:spcBef>
                <a:spcPts val="200"/>
              </a:spcBef>
            </a:pPr>
            <a:r>
              <a:rPr sz="1300" b="0" i="0" dirty="0">
                <a:solidFill>
                  <a:srgbClr val="AAAAAA"/>
                </a:solidFill>
              </a:rPr>
              <a:t>ШІ-</a:t>
            </a:r>
            <a:r>
              <a:rPr sz="1300" b="0" i="0" dirty="0" err="1">
                <a:solidFill>
                  <a:srgbClr val="AAAAAA"/>
                </a:solidFill>
              </a:rPr>
              <a:t>асистент</a:t>
            </a:r>
            <a:r>
              <a:rPr sz="1300" b="0" i="0" dirty="0">
                <a:solidFill>
                  <a:srgbClr val="AAAAAA"/>
                </a:solidFill>
              </a:rPr>
              <a:t> (Claude): ~</a:t>
            </a:r>
            <a:r>
              <a:rPr lang="en-US" sz="1300" b="0" i="0" dirty="0">
                <a:solidFill>
                  <a:srgbClr val="AAAAAA"/>
                </a:solidFill>
              </a:rPr>
              <a:t>2</a:t>
            </a:r>
            <a:r>
              <a:rPr sz="1300" b="0" i="0" dirty="0">
                <a:solidFill>
                  <a:srgbClr val="AAAAAA"/>
                </a:solidFill>
              </a:rPr>
              <a:t>5% </a:t>
            </a:r>
            <a:r>
              <a:rPr sz="1300" b="0" i="0" dirty="0" err="1">
                <a:solidFill>
                  <a:srgbClr val="AAAAAA"/>
                </a:solidFill>
              </a:rPr>
              <a:t>часу</a:t>
            </a:r>
            <a:r>
              <a:rPr sz="1300" b="0" i="0" dirty="0">
                <a:solidFill>
                  <a:srgbClr val="AAAAAA"/>
                </a:solidFill>
              </a:rPr>
              <a:t> —</a:t>
            </a:r>
          </a:p>
          <a:p>
            <a:pPr algn="l">
              <a:spcBef>
                <a:spcPts val="200"/>
              </a:spcBef>
            </a:pPr>
            <a:r>
              <a:rPr sz="1300" b="0" i="0" dirty="0" err="1">
                <a:solidFill>
                  <a:srgbClr val="AAAAAA"/>
                </a:solidFill>
              </a:rPr>
              <a:t>перевірка</a:t>
            </a:r>
            <a:r>
              <a:rPr sz="1300" b="0" i="0" dirty="0">
                <a:solidFill>
                  <a:srgbClr val="AAAAAA"/>
                </a:solidFill>
              </a:rPr>
              <a:t> </a:t>
            </a:r>
            <a:r>
              <a:rPr sz="1300" b="0" i="0" dirty="0" err="1">
                <a:solidFill>
                  <a:srgbClr val="AAAAAA"/>
                </a:solidFill>
              </a:rPr>
              <a:t>синтаксису</a:t>
            </a:r>
            <a:r>
              <a:rPr sz="1300" b="0" i="0" dirty="0">
                <a:solidFill>
                  <a:srgbClr val="AAAAAA"/>
                </a:solidFill>
              </a:rPr>
              <a:t> HTTP, CORS.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1005840"/>
          </a:xfrm>
          <a:prstGeom prst="rect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20040" y="91440"/>
            <a:ext cx="9144000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700" b="1" i="0">
                <a:solidFill>
                  <a:srgbClr val="FFD700"/>
                </a:solidFill>
              </a:rPr>
              <a:t>Джерела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492240"/>
            <a:ext cx="12188952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AAAAAA"/>
                </a:solidFill>
              </a:rPr>
              <a:t>Авдєєнко Дмитро Максимович  |  Логічне програмування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188720"/>
            <a:ext cx="10972800" cy="38395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00"/>
              </a:spcBef>
            </a:pPr>
            <a:r>
              <a:rPr sz="1500" b="0" i="0" dirty="0">
                <a:solidFill>
                  <a:srgbClr val="FFFFFF"/>
                </a:solidFill>
              </a:rPr>
              <a:t>[1] Russell S., Norvig P.  Artificial Intelligence: A Modern Approach, 4th ed., §5</a:t>
            </a:r>
          </a:p>
          <a:p>
            <a:pPr algn="l">
              <a:spcBef>
                <a:spcPts val="100"/>
              </a:spcBef>
            </a:pPr>
            <a:r>
              <a:rPr sz="1300" b="0" i="1" dirty="0">
                <a:solidFill>
                  <a:srgbClr val="AAAAAA"/>
                </a:solidFill>
              </a:rPr>
              <a:t>    Adversarial Search and Games — </a:t>
            </a:r>
            <a:r>
              <a:rPr sz="1300" b="0" i="1" dirty="0" err="1">
                <a:solidFill>
                  <a:srgbClr val="AAAAAA"/>
                </a:solidFill>
              </a:rPr>
              <a:t>теорія</a:t>
            </a:r>
            <a:r>
              <a:rPr sz="1300" b="0" i="1" dirty="0">
                <a:solidFill>
                  <a:srgbClr val="AAAAAA"/>
                </a:solidFill>
              </a:rPr>
              <a:t> </a:t>
            </a:r>
            <a:r>
              <a:rPr sz="1300" b="0" i="1" dirty="0" err="1">
                <a:solidFill>
                  <a:srgbClr val="AAAAAA"/>
                </a:solidFill>
              </a:rPr>
              <a:t>MinMax</a:t>
            </a:r>
            <a:r>
              <a:rPr sz="1300" b="0" i="1" dirty="0">
                <a:solidFill>
                  <a:srgbClr val="AAAAAA"/>
                </a:solidFill>
              </a:rPr>
              <a:t> </a:t>
            </a:r>
            <a:r>
              <a:rPr sz="1300" b="0" i="1" dirty="0" err="1">
                <a:solidFill>
                  <a:srgbClr val="AAAAAA"/>
                </a:solidFill>
              </a:rPr>
              <a:t>та</a:t>
            </a:r>
            <a:r>
              <a:rPr sz="1300" b="0" i="1" dirty="0">
                <a:solidFill>
                  <a:srgbClr val="AAAAAA"/>
                </a:solidFill>
              </a:rPr>
              <a:t> Alpha-Beta</a:t>
            </a:r>
          </a:p>
          <a:p>
            <a:pPr algn="l">
              <a:spcBef>
                <a:spcPts val="100"/>
              </a:spcBef>
            </a:pPr>
            <a:endParaRPr sz="1300" b="0" i="1" dirty="0">
              <a:solidFill>
                <a:srgbClr val="AAAAAA"/>
              </a:solidFill>
            </a:endParaRPr>
          </a:p>
          <a:p>
            <a:pPr algn="l">
              <a:spcBef>
                <a:spcPts val="100"/>
              </a:spcBef>
            </a:pPr>
            <a:r>
              <a:rPr sz="1500" b="0" i="0" dirty="0">
                <a:solidFill>
                  <a:srgbClr val="FFFFFF"/>
                </a:solidFill>
              </a:rPr>
              <a:t>[2] SWI-Prolog Documentation  —  https://www.swi-prolog.org/pldoc/</a:t>
            </a:r>
          </a:p>
          <a:p>
            <a:pPr algn="l">
              <a:spcBef>
                <a:spcPts val="100"/>
              </a:spcBef>
            </a:pPr>
            <a:r>
              <a:rPr sz="1300" b="0" i="1" dirty="0">
                <a:solidFill>
                  <a:srgbClr val="AAAAAA"/>
                </a:solidFill>
              </a:rPr>
              <a:t>    HTTP-</a:t>
            </a:r>
            <a:r>
              <a:rPr sz="1300" b="0" i="1" dirty="0" err="1">
                <a:solidFill>
                  <a:srgbClr val="AAAAAA"/>
                </a:solidFill>
              </a:rPr>
              <a:t>сервер</a:t>
            </a:r>
            <a:r>
              <a:rPr sz="1300" b="0" i="1" dirty="0">
                <a:solidFill>
                  <a:srgbClr val="AAAAAA"/>
                </a:solidFill>
              </a:rPr>
              <a:t>, library(http/*), CORS</a:t>
            </a:r>
          </a:p>
          <a:p>
            <a:pPr algn="l">
              <a:spcBef>
                <a:spcPts val="100"/>
              </a:spcBef>
            </a:pPr>
            <a:endParaRPr sz="1300" b="0" i="1" dirty="0">
              <a:solidFill>
                <a:srgbClr val="AAAAAA"/>
              </a:solidFill>
            </a:endParaRPr>
          </a:p>
          <a:p>
            <a:pPr algn="l">
              <a:spcBef>
                <a:spcPts val="100"/>
              </a:spcBef>
            </a:pPr>
            <a:r>
              <a:rPr sz="1500" b="0" i="0" dirty="0">
                <a:solidFill>
                  <a:srgbClr val="FFFFFF"/>
                </a:solidFill>
              </a:rPr>
              <a:t>[3] Tau-Prolog  —  http://tau-prolog.org/</a:t>
            </a:r>
          </a:p>
          <a:p>
            <a:pPr algn="l">
              <a:spcBef>
                <a:spcPts val="100"/>
              </a:spcBef>
            </a:pPr>
            <a:r>
              <a:rPr sz="1300" b="0" i="1" dirty="0">
                <a:solidFill>
                  <a:srgbClr val="AAAAAA"/>
                </a:solidFill>
              </a:rPr>
              <a:t>    Prolog-</a:t>
            </a:r>
            <a:r>
              <a:rPr sz="1300" b="0" i="1" dirty="0" err="1">
                <a:solidFill>
                  <a:srgbClr val="AAAAAA"/>
                </a:solidFill>
              </a:rPr>
              <a:t>інтерпретатор</a:t>
            </a:r>
            <a:r>
              <a:rPr sz="1300" b="0" i="1" dirty="0">
                <a:solidFill>
                  <a:srgbClr val="AAAAAA"/>
                </a:solidFill>
              </a:rPr>
              <a:t> </a:t>
            </a:r>
            <a:r>
              <a:rPr sz="1300" b="0" i="1" dirty="0" err="1">
                <a:solidFill>
                  <a:srgbClr val="AAAAAA"/>
                </a:solidFill>
              </a:rPr>
              <a:t>для</a:t>
            </a:r>
            <a:r>
              <a:rPr sz="1300" b="0" i="1" dirty="0">
                <a:solidFill>
                  <a:srgbClr val="AAAAAA"/>
                </a:solidFill>
              </a:rPr>
              <a:t> JavaScript</a:t>
            </a:r>
          </a:p>
          <a:p>
            <a:pPr algn="l">
              <a:spcBef>
                <a:spcPts val="100"/>
              </a:spcBef>
            </a:pPr>
            <a:endParaRPr sz="1300" b="0" i="1" dirty="0">
              <a:solidFill>
                <a:srgbClr val="AAAAAA"/>
              </a:solidFill>
            </a:endParaRPr>
          </a:p>
          <a:p>
            <a:pPr algn="l">
              <a:spcBef>
                <a:spcPts val="100"/>
              </a:spcBef>
            </a:pPr>
            <a:r>
              <a:rPr sz="1500" b="0" i="0" dirty="0">
                <a:solidFill>
                  <a:srgbClr val="FFFFFF"/>
                </a:solidFill>
              </a:rPr>
              <a:t>[4] Render.com Docker Deployment  —  https://render.com/docs/docker</a:t>
            </a:r>
          </a:p>
          <a:p>
            <a:pPr algn="l">
              <a:spcBef>
                <a:spcPts val="100"/>
              </a:spcBef>
            </a:pPr>
            <a:endParaRPr sz="1500" b="0" i="0" dirty="0">
              <a:solidFill>
                <a:srgbClr val="FFFFFF"/>
              </a:solidFill>
            </a:endParaRPr>
          </a:p>
          <a:p>
            <a:pPr algn="l">
              <a:spcBef>
                <a:spcPts val="100"/>
              </a:spcBef>
            </a:pPr>
            <a:r>
              <a:rPr sz="1500" b="1" i="0" dirty="0" err="1">
                <a:solidFill>
                  <a:srgbClr val="FFD700"/>
                </a:solidFill>
              </a:rPr>
              <a:t>Репозиторій</a:t>
            </a:r>
            <a:r>
              <a:rPr sz="1500" b="1" i="0" dirty="0">
                <a:solidFill>
                  <a:srgbClr val="FFD700"/>
                </a:solidFill>
              </a:rPr>
              <a:t>:</a:t>
            </a:r>
          </a:p>
          <a:p>
            <a:pPr algn="l">
              <a:spcBef>
                <a:spcPts val="100"/>
              </a:spcBef>
            </a:pPr>
            <a:r>
              <a:rPr sz="1600" b="0" i="1" dirty="0">
                <a:solidFill>
                  <a:srgbClr val="64B5F6"/>
                </a:solidFill>
                <a:hlinkClick r:id="rId3"/>
              </a:rPr>
              <a:t>    https://github.com/AvdieienkoDmytro/Game_Prolog</a:t>
            </a:r>
            <a:endParaRPr sz="1600" b="0" i="1" dirty="0">
              <a:solidFill>
                <a:srgbClr val="64B5F6"/>
              </a:solidFill>
            </a:endParaRPr>
          </a:p>
          <a:p>
            <a:pPr algn="l">
              <a:spcBef>
                <a:spcPts val="100"/>
              </a:spcBef>
            </a:pPr>
            <a:endParaRPr sz="1600" b="0" i="1" dirty="0">
              <a:solidFill>
                <a:srgbClr val="64B5F6"/>
              </a:solidFill>
            </a:endParaRPr>
          </a:p>
          <a:p>
            <a:pPr algn="l">
              <a:spcBef>
                <a:spcPts val="100"/>
              </a:spcBef>
            </a:pPr>
            <a:r>
              <a:rPr sz="1500" b="1" i="0" dirty="0" err="1">
                <a:solidFill>
                  <a:srgbClr val="FFD700"/>
                </a:solidFill>
              </a:rPr>
              <a:t>Демо</a:t>
            </a:r>
            <a:r>
              <a:rPr sz="1500" b="1" i="0" dirty="0">
                <a:solidFill>
                  <a:srgbClr val="FFD700"/>
                </a:solidFill>
              </a:rPr>
              <a:t>:</a:t>
            </a:r>
          </a:p>
          <a:p>
            <a:pPr algn="l">
              <a:spcBef>
                <a:spcPts val="100"/>
              </a:spcBef>
            </a:pPr>
            <a:r>
              <a:rPr sz="1600" b="0" i="1" dirty="0">
                <a:solidFill>
                  <a:srgbClr val="64B5F6"/>
                </a:solidFill>
                <a:hlinkClick r:id="rId4"/>
              </a:rPr>
              <a:t>    https://avdieienkodmytro.github.io/Game_Prolog</a:t>
            </a:r>
            <a:endParaRPr sz="1600" b="0" i="1" dirty="0">
              <a:solidFill>
                <a:srgbClr val="64B5F6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1005840"/>
          </a:xfrm>
          <a:prstGeom prst="rect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20040" y="91440"/>
            <a:ext cx="9144000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700" b="1" i="0">
                <a:solidFill>
                  <a:srgbClr val="FFD700"/>
                </a:solidFill>
              </a:rPr>
              <a:t>Анотація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492240"/>
            <a:ext cx="12188952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AAAAAA"/>
                </a:solidFill>
              </a:rPr>
              <a:t>Авдєєнко Дмитро Максимович  |  Логічне програмування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188720"/>
            <a:ext cx="5394960" cy="5303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</a:pPr>
            <a:r>
              <a:rPr sz="1700" b="1" i="0">
                <a:solidFill>
                  <a:srgbClr val="FFD700"/>
                </a:solidFill>
              </a:rPr>
              <a:t>Що реалізовано:</a:t>
            </a:r>
          </a:p>
          <a:p>
            <a:pPr algn="l">
              <a:spcBef>
                <a:spcPts val="200"/>
              </a:spcBef>
            </a:pPr>
            <a:r>
              <a:rPr sz="1600" b="0" i="0">
                <a:solidFill>
                  <a:srgbClr val="FFFFFF"/>
                </a:solidFill>
              </a:rPr>
              <a:t>• Гра «K в ряд» з гравітаційною механікою (фішки падають)</a:t>
            </a:r>
          </a:p>
          <a:p>
            <a:pPr algn="l">
              <a:spcBef>
                <a:spcPts val="200"/>
              </a:spcBef>
            </a:pPr>
            <a:r>
              <a:rPr sz="1600" b="0" i="0">
                <a:solidFill>
                  <a:srgbClr val="FFFFFF"/>
                </a:solidFill>
              </a:rPr>
              <a:t>• Довільний розмір поля, k ∈ {3, 4, 5}, заборонені клітини</a:t>
            </a:r>
          </a:p>
          <a:p>
            <a:pPr algn="l">
              <a:spcBef>
                <a:spcPts val="200"/>
              </a:spcBef>
            </a:pPr>
            <a:r>
              <a:rPr sz="1600" b="0" i="0">
                <a:solidFill>
                  <a:srgbClr val="FFFFFF"/>
                </a:solidFill>
              </a:rPr>
              <a:t>• Чотири режими: л–л, л–Prolog, Prolog–л, Prolog–Prolog</a:t>
            </a:r>
          </a:p>
          <a:p>
            <a:pPr algn="l">
              <a:spcBef>
                <a:spcPts val="200"/>
              </a:spcBef>
            </a:pPr>
            <a:r>
              <a:rPr sz="1600" b="0" i="0">
                <a:solidFill>
                  <a:srgbClr val="FFFFFF"/>
                </a:solidFill>
              </a:rPr>
              <a:t>• Вибір складності (глибина MinMax у пів-ходах)</a:t>
            </a:r>
          </a:p>
          <a:p>
            <a:pPr algn="l">
              <a:spcBef>
                <a:spcPts val="200"/>
              </a:spcBef>
            </a:pPr>
            <a:endParaRPr sz="1600" b="0" i="0">
              <a:solidFill>
                <a:srgbClr val="FFFFFF"/>
              </a:solidFill>
            </a:endParaRPr>
          </a:p>
          <a:p>
            <a:pPr algn="l">
              <a:spcBef>
                <a:spcPts val="200"/>
              </a:spcBef>
            </a:pPr>
            <a:r>
              <a:rPr sz="1700" b="1" i="0">
                <a:solidFill>
                  <a:srgbClr val="FFD700"/>
                </a:solidFill>
              </a:rPr>
              <a:t>Засоби реалізації:</a:t>
            </a:r>
          </a:p>
          <a:p>
            <a:pPr algn="l">
              <a:spcBef>
                <a:spcPts val="200"/>
              </a:spcBef>
            </a:pPr>
            <a:r>
              <a:rPr sz="1600" b="0" i="0">
                <a:solidFill>
                  <a:srgbClr val="FFFFFF"/>
                </a:solidFill>
              </a:rPr>
              <a:t>• SWI-Prolog — HTTP-сервер з MinMax на Render.com</a:t>
            </a:r>
          </a:p>
          <a:p>
            <a:pPr algn="l">
              <a:spcBef>
                <a:spcPts val="200"/>
              </a:spcBef>
            </a:pPr>
            <a:r>
              <a:rPr sz="1600" b="0" i="0">
                <a:solidFill>
                  <a:srgbClr val="FFFFFF"/>
                </a:solidFill>
              </a:rPr>
              <a:t>• Tau-Prolog 0.3.4 — Prolog у браузері (ходи людини)</a:t>
            </a:r>
          </a:p>
          <a:p>
            <a:pPr algn="l">
              <a:spcBef>
                <a:spcPts val="200"/>
              </a:spcBef>
            </a:pPr>
            <a:r>
              <a:rPr sz="1600" b="0" i="0">
                <a:solidFill>
                  <a:srgbClr val="FFFFFF"/>
                </a:solidFill>
              </a:rPr>
              <a:t>• Haskell — порівняльна реалізація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6480" y="1188720"/>
            <a:ext cx="5760720" cy="5303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</a:pPr>
            <a:r>
              <a:rPr sz="1700" b="1" i="0">
                <a:solidFill>
                  <a:srgbClr val="FFD700"/>
                </a:solidFill>
              </a:rPr>
              <a:t>Чому важливо:</a:t>
            </a:r>
          </a:p>
          <a:p>
            <a:pPr algn="l">
              <a:spcBef>
                <a:spcPts val="200"/>
              </a:spcBef>
            </a:pPr>
            <a:r>
              <a:rPr sz="1600" b="0" i="0">
                <a:solidFill>
                  <a:srgbClr val="FFFFFF"/>
                </a:solidFill>
              </a:rPr>
              <a:t>• Вся ігрова логіка — справжній Prolog-код,</a:t>
            </a:r>
          </a:p>
          <a:p>
            <a:pPr algn="l">
              <a:spcBef>
                <a:spcPts val="200"/>
              </a:spcBef>
            </a:pPr>
            <a:r>
              <a:rPr sz="1600" b="0" i="0">
                <a:solidFill>
                  <a:srgbClr val="FFFFFF"/>
                </a:solidFill>
              </a:rPr>
              <a:t>  не JavaScript</a:t>
            </a:r>
          </a:p>
          <a:p>
            <a:pPr algn="l">
              <a:spcBef>
                <a:spcPts val="200"/>
              </a:spcBef>
            </a:pPr>
            <a:r>
              <a:rPr sz="1600" b="0" i="0">
                <a:solidFill>
                  <a:srgbClr val="FFFFFF"/>
                </a:solidFill>
              </a:rPr>
              <a:t>• Демонструє Prolog у виробничому веб-середовищі</a:t>
            </a:r>
          </a:p>
          <a:p>
            <a:pPr algn="l">
              <a:spcBef>
                <a:spcPts val="200"/>
              </a:spcBef>
            </a:pPr>
            <a:endParaRPr sz="1600" b="0" i="0">
              <a:solidFill>
                <a:srgbClr val="FFFFFF"/>
              </a:solidFill>
            </a:endParaRPr>
          </a:p>
          <a:p>
            <a:pPr algn="l">
              <a:spcBef>
                <a:spcPts val="200"/>
              </a:spcBef>
            </a:pPr>
            <a:r>
              <a:rPr sz="1700" b="1" i="0">
                <a:solidFill>
                  <a:srgbClr val="FFD700"/>
                </a:solidFill>
              </a:rPr>
              <a:t>Repozytoriy:</a:t>
            </a:r>
          </a:p>
          <a:p>
            <a:pPr algn="l">
              <a:spcBef>
                <a:spcPts val="200"/>
              </a:spcBef>
            </a:pPr>
            <a:r>
              <a:rPr sz="1400" b="0" i="1">
                <a:solidFill>
                  <a:srgbClr val="64B5F6"/>
                </a:solidFill>
              </a:rPr>
              <a:t>github.com/AvdieienkoDmytro/Game_Prolog</a:t>
            </a:r>
          </a:p>
          <a:p>
            <a:pPr algn="l">
              <a:spcBef>
                <a:spcPts val="200"/>
              </a:spcBef>
            </a:pPr>
            <a:endParaRPr sz="1400" b="0" i="1">
              <a:solidFill>
                <a:srgbClr val="64B5F6"/>
              </a:solidFill>
            </a:endParaRPr>
          </a:p>
          <a:p>
            <a:pPr algn="l">
              <a:spcBef>
                <a:spcPts val="200"/>
              </a:spcBef>
            </a:pPr>
            <a:r>
              <a:rPr sz="1700" b="1" i="0">
                <a:solidFill>
                  <a:srgbClr val="FFD700"/>
                </a:solidFill>
              </a:rPr>
              <a:t>Demo:</a:t>
            </a:r>
          </a:p>
          <a:p>
            <a:pPr algn="l">
              <a:spcBef>
                <a:spcPts val="200"/>
              </a:spcBef>
            </a:pPr>
            <a:r>
              <a:rPr sz="1400" b="0" i="1">
                <a:solidFill>
                  <a:srgbClr val="64B5F6"/>
                </a:solidFill>
              </a:rPr>
              <a:t>avdieienkodmytro.github.io/Game_Prolog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1005840"/>
          </a:xfrm>
          <a:prstGeom prst="rect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20040" y="91440"/>
            <a:ext cx="9144000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700" b="1" i="0">
                <a:solidFill>
                  <a:srgbClr val="FFD700"/>
                </a:solidFill>
              </a:rPr>
              <a:t>Огляд існуючих рішень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492240"/>
            <a:ext cx="12188952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AAAAAA"/>
                </a:solidFill>
              </a:rPr>
              <a:t>Авдєєнко Дмитро Максимович  |  Логічне програмування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188720"/>
            <a:ext cx="530352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</a:pPr>
            <a:r>
              <a:rPr sz="1700" b="1" i="0">
                <a:solidFill>
                  <a:srgbClr val="FFD700"/>
                </a:solidFill>
              </a:rPr>
              <a:t>Типові підходи та їх проблеми:</a:t>
            </a:r>
          </a:p>
          <a:p>
            <a:pPr algn="l">
              <a:spcBef>
                <a:spcPts val="200"/>
              </a:spcBef>
            </a:pPr>
            <a:r>
              <a:rPr sz="1500" b="0" i="0">
                <a:solidFill>
                  <a:srgbClr val="FFFFFF"/>
                </a:solidFill>
              </a:rPr>
              <a:t>• MinMax без Alpha-Beta → глибина понад 3</a:t>
            </a:r>
          </a:p>
          <a:p>
            <a:pPr algn="l">
              <a:spcBef>
                <a:spcPts val="200"/>
              </a:spcBef>
            </a:pPr>
            <a:r>
              <a:rPr sz="1500" b="0" i="0">
                <a:solidFill>
                  <a:srgbClr val="FFFFFF"/>
                </a:solidFill>
              </a:rPr>
              <a:t>  пів-ходи практично недосяжна</a:t>
            </a:r>
          </a:p>
          <a:p>
            <a:pPr algn="l">
              <a:spcBef>
                <a:spcPts val="200"/>
              </a:spcBef>
            </a:pPr>
            <a:r>
              <a:rPr sz="1500" b="0" i="0">
                <a:solidFill>
                  <a:srgbClr val="FFFFFF"/>
                </a:solidFill>
              </a:rPr>
              <a:t>• Консольний інтерфейс або SWISH —</a:t>
            </a:r>
          </a:p>
          <a:p>
            <a:pPr algn="l">
              <a:spcBef>
                <a:spcPts val="200"/>
              </a:spcBef>
            </a:pPr>
            <a:r>
              <a:rPr sz="1500" b="0" i="0">
                <a:solidFill>
                  <a:srgbClr val="FFFFFF"/>
                </a:solidFill>
              </a:rPr>
              <a:t>  порушення вимоги веб-інтерфейсу</a:t>
            </a:r>
          </a:p>
          <a:p>
            <a:pPr algn="l">
              <a:spcBef>
                <a:spcPts val="200"/>
              </a:spcBef>
            </a:pPr>
            <a:r>
              <a:rPr sz="1500" b="0" i="0">
                <a:solidFill>
                  <a:srgbClr val="FFFFFF"/>
                </a:solidFill>
              </a:rPr>
              <a:t>• Стан дошки у глобальних фактах</a:t>
            </a:r>
          </a:p>
          <a:p>
            <a:pPr algn="l">
              <a:spcBef>
                <a:spcPts val="200"/>
              </a:spcBef>
            </a:pPr>
            <a:r>
              <a:rPr sz="1500" b="0" i="0">
                <a:solidFill>
                  <a:srgbClr val="FFFFFF"/>
                </a:solidFill>
              </a:rPr>
              <a:t>  (assert/retract) — важко тестувати</a:t>
            </a:r>
          </a:p>
          <a:p>
            <a:pPr algn="l">
              <a:spcBef>
                <a:spcPts val="200"/>
              </a:spcBef>
            </a:pPr>
            <a:r>
              <a:rPr sz="1500" b="0" i="0">
                <a:solidFill>
                  <a:srgbClr val="FFFFFF"/>
                </a:solidFill>
              </a:rPr>
              <a:t>• Перевірка виграшу по всій дошці —</a:t>
            </a:r>
          </a:p>
          <a:p>
            <a:pPr algn="l">
              <a:spcBef>
                <a:spcPts val="200"/>
              </a:spcBef>
            </a:pPr>
            <a:r>
              <a:rPr sz="1500" b="0" i="0">
                <a:solidFill>
                  <a:srgbClr val="FFFFFF"/>
                </a:solidFill>
              </a:rPr>
              <a:t>  надлишкові обчислення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6480" y="1188720"/>
            <a:ext cx="576072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</a:pPr>
            <a:r>
              <a:rPr sz="1700" b="1" i="0">
                <a:solidFill>
                  <a:srgbClr val="4CAF50"/>
                </a:solidFill>
              </a:rPr>
              <a:t>Авторське рішення:</a:t>
            </a:r>
          </a:p>
          <a:p>
            <a:pPr algn="l">
              <a:spcBef>
                <a:spcPts val="200"/>
              </a:spcBef>
            </a:pPr>
            <a:r>
              <a:rPr sz="1500" b="0" i="0">
                <a:solidFill>
                  <a:srgbClr val="FFFFFF"/>
                </a:solidFill>
              </a:rPr>
              <a:t>✓ Alpha-Beta відсікає ~70% вузлів →</a:t>
            </a:r>
          </a:p>
          <a:p>
            <a:pPr algn="l">
              <a:spcBef>
                <a:spcPts val="200"/>
              </a:spcBef>
            </a:pPr>
            <a:r>
              <a:rPr sz="1500" b="0" i="0">
                <a:solidFill>
                  <a:srgbClr val="FFFFFF"/>
                </a:solidFill>
              </a:rPr>
              <a:t>  глибина 7 пів-ходів досяжна</a:t>
            </a:r>
          </a:p>
          <a:p>
            <a:pPr algn="l">
              <a:spcBef>
                <a:spcPts val="200"/>
              </a:spcBef>
            </a:pPr>
            <a:r>
              <a:rPr sz="1500" b="0" i="0">
                <a:solidFill>
                  <a:srgbClr val="FFFFFF"/>
                </a:solidFill>
              </a:rPr>
              <a:t>✓ Повноцінний веб-інтерфейс,</a:t>
            </a:r>
          </a:p>
          <a:p>
            <a:pPr algn="l">
              <a:spcBef>
                <a:spcPts val="200"/>
              </a:spcBef>
            </a:pPr>
            <a:r>
              <a:rPr sz="1500" b="0" i="0">
                <a:solidFill>
                  <a:srgbClr val="FFFFFF"/>
                </a:solidFill>
              </a:rPr>
              <a:t>  GitHub Pages + Render.com</a:t>
            </a:r>
          </a:p>
          <a:p>
            <a:pPr algn="l">
              <a:spcBef>
                <a:spcPts val="200"/>
              </a:spcBef>
            </a:pPr>
            <a:r>
              <a:rPr sz="1500" b="0" i="0">
                <a:solidFill>
                  <a:srgbClr val="FFFFFF"/>
                </a:solidFill>
              </a:rPr>
              <a:t>✓ Stateless: дошка передається</a:t>
            </a:r>
          </a:p>
          <a:p>
            <a:pPr algn="l">
              <a:spcBef>
                <a:spcPts val="200"/>
              </a:spcBef>
            </a:pPr>
            <a:r>
              <a:rPr sz="1500" b="0" i="0">
                <a:solidFill>
                  <a:srgbClr val="FFFFFF"/>
                </a:solidFill>
              </a:rPr>
              <a:t>  аргументом — без глобального стану</a:t>
            </a:r>
          </a:p>
          <a:p>
            <a:pPr algn="l">
              <a:spcBef>
                <a:spcPts val="200"/>
              </a:spcBef>
            </a:pPr>
            <a:r>
              <a:rPr sz="1500" b="0" i="0">
                <a:solidFill>
                  <a:srgbClr val="FFFFFF"/>
                </a:solidFill>
              </a:rPr>
              <a:t>✓ Перевірка виграшу лише в точці</a:t>
            </a:r>
          </a:p>
          <a:p>
            <a:pPr algn="l">
              <a:spcBef>
                <a:spcPts val="200"/>
              </a:spcBef>
            </a:pPr>
            <a:r>
              <a:rPr sz="1500" b="0" i="0">
                <a:solidFill>
                  <a:srgbClr val="FFFFFF"/>
                </a:solidFill>
              </a:rPr>
              <a:t>  падіння фішки — O(4K)</a:t>
            </a:r>
          </a:p>
          <a:p>
            <a:pPr algn="l">
              <a:spcBef>
                <a:spcPts val="200"/>
              </a:spcBef>
            </a:pPr>
            <a:r>
              <a:rPr sz="1500" b="0" i="0">
                <a:solidFill>
                  <a:srgbClr val="FFFFFF"/>
                </a:solidFill>
              </a:rPr>
              <a:t>✓ Center-first порядок ходів</a:t>
            </a:r>
          </a:p>
          <a:p>
            <a:pPr algn="l">
              <a:spcBef>
                <a:spcPts val="200"/>
              </a:spcBef>
            </a:pPr>
            <a:r>
              <a:rPr sz="1500" b="0" i="0">
                <a:solidFill>
                  <a:srgbClr val="FFFFFF"/>
                </a:solidFill>
              </a:rPr>
              <a:t>  для ранніх відсікань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1005840"/>
          </a:xfrm>
          <a:prstGeom prst="rect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20040" y="91440"/>
            <a:ext cx="9144000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700" b="1" i="0">
                <a:solidFill>
                  <a:srgbClr val="FFD700"/>
                </a:solidFill>
              </a:rPr>
              <a:t>Рецензія минулорічних відео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0040" y="594360"/>
            <a:ext cx="914400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500" b="0" i="0">
                <a:solidFill>
                  <a:srgbClr val="AAAAAA"/>
                </a:solidFill>
              </a:rPr>
              <a:t>youtu.be/O6-OPPzLEc8  ·  youtu.be/G_OrGgidNcE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492240"/>
            <a:ext cx="12188952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AAAAAA"/>
                </a:solidFill>
              </a:rPr>
              <a:t>Авдєєнко Дмитро Максимович  |  Логічне програмування</a:t>
            </a:r>
          </a:p>
        </p:txBody>
      </p:sp>
      <p:sp>
        <p:nvSpPr>
          <p:cNvPr id="6" name="Rectangle 5"/>
          <p:cNvSpPr/>
          <p:nvPr/>
        </p:nvSpPr>
        <p:spPr>
          <a:xfrm>
            <a:off x="274320" y="1143000"/>
            <a:ext cx="5577840" cy="347472"/>
          </a:xfrm>
          <a:prstGeom prst="rect">
            <a:avLst/>
          </a:prstGeom>
          <a:solidFill>
            <a:srgbClr val="0D47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274320" y="1143000"/>
            <a:ext cx="557784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1" i="0">
                <a:solidFill>
                  <a:srgbClr val="FFD700"/>
                </a:solidFill>
              </a:rPr>
              <a:t>Відео 1 — Чантон М.  (Python · Haskell · Prolog+JS · консоль)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4320" y="1508760"/>
            <a:ext cx="5577840" cy="2011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00"/>
              </a:spcBef>
            </a:pPr>
            <a:r>
              <a:rPr sz="1300" b="1" i="0">
                <a:solidFill>
                  <a:srgbClr val="4CAF50"/>
                </a:solidFill>
              </a:rPr>
              <a:t>Що зроблено:</a:t>
            </a:r>
          </a:p>
          <a:p>
            <a:pPr algn="l">
              <a:spcBef>
                <a:spcPts val="100"/>
              </a:spcBef>
            </a:pPr>
            <a:r>
              <a:rPr sz="1200" b="0" i="0">
                <a:solidFill>
                  <a:srgbClr val="FFFFFF"/>
                </a:solidFill>
              </a:rPr>
              <a:t>• 4 реалізації з порівняльним аналізом</a:t>
            </a:r>
          </a:p>
          <a:p>
            <a:pPr algn="l">
              <a:spcBef>
                <a:spcPts val="100"/>
              </a:spcBef>
            </a:pPr>
            <a:r>
              <a:rPr sz="1200" b="0" i="0">
                <a:solidFill>
                  <a:srgbClr val="FFFFFF"/>
                </a:solidFill>
              </a:rPr>
              <a:t>• MinMax + Alpha-Beta в Python і Prolog-консолі</a:t>
            </a:r>
          </a:p>
          <a:p>
            <a:pPr algn="l">
              <a:spcBef>
                <a:spcPts val="100"/>
              </a:spcBef>
            </a:pPr>
            <a:r>
              <a:rPr sz="1200" b="0" i="0">
                <a:solidFill>
                  <a:srgbClr val="FFFFFF"/>
                </a:solidFill>
              </a:rPr>
              <a:t>• Спроба підключити Prolog до GUI через Tau-Prolog.js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74320" y="2926080"/>
            <a:ext cx="5577840" cy="2011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00"/>
              </a:spcBef>
            </a:pPr>
            <a:r>
              <a:rPr sz="1300" b="1" i="0">
                <a:solidFill>
                  <a:srgbClr val="FFA026"/>
                </a:solidFill>
              </a:rPr>
              <a:t>Недоліки:</a:t>
            </a:r>
          </a:p>
          <a:p>
            <a:pPr algn="l">
              <a:spcBef>
                <a:spcPts val="100"/>
              </a:spcBef>
            </a:pPr>
            <a:r>
              <a:rPr sz="1200" b="0" i="0">
                <a:solidFill>
                  <a:srgbClr val="FFFFFF"/>
                </a:solidFill>
              </a:rPr>
              <a:t>✗ 3 спроби підключити GUI до Prolog — всі невдалі</a:t>
            </a:r>
          </a:p>
          <a:p>
            <a:pPr algn="l">
              <a:spcBef>
                <a:spcPts val="100"/>
              </a:spcBef>
            </a:pPr>
            <a:r>
              <a:rPr sz="1200" b="0" i="0">
                <a:solidFill>
                  <a:srgbClr val="FFFFFF"/>
                </a:solidFill>
              </a:rPr>
              <a:t>✗ Tau-Prolog: суперник слабкий, без MinMax</a:t>
            </a:r>
          </a:p>
          <a:p>
            <a:pPr algn="l">
              <a:spcBef>
                <a:spcPts val="100"/>
              </a:spcBef>
            </a:pPr>
            <a:r>
              <a:rPr sz="1200" b="0" i="0">
                <a:solidFill>
                  <a:srgbClr val="FFFFFF"/>
                </a:solidFill>
              </a:rPr>
              <a:t>✗ Найсильніша Prolog-версія — без графічного інтерфейсу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74320" y="4800600"/>
            <a:ext cx="5577840" cy="1463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00"/>
              </a:spcBef>
            </a:pPr>
            <a:r>
              <a:rPr sz="1300" b="1" i="0">
                <a:solidFill>
                  <a:srgbClr val="64B5F6"/>
                </a:solidFill>
              </a:rPr>
              <a:t>Авторське рішення:</a:t>
            </a:r>
          </a:p>
          <a:p>
            <a:pPr algn="l">
              <a:spcBef>
                <a:spcPts val="100"/>
              </a:spcBef>
            </a:pPr>
            <a:r>
              <a:rPr sz="1200" b="0" i="0">
                <a:solidFill>
                  <a:srgbClr val="FFFFFF"/>
                </a:solidFill>
              </a:rPr>
              <a:t>✓ Та сама проблема вирішена: SWI-Prolog HTTP успішно</a:t>
            </a:r>
          </a:p>
          <a:p>
            <a:pPr algn="l">
              <a:spcBef>
                <a:spcPts val="100"/>
              </a:spcBef>
            </a:pPr>
            <a:r>
              <a:rPr sz="1200" b="0" i="0">
                <a:solidFill>
                  <a:srgbClr val="FFFFFF"/>
                </a:solidFill>
              </a:rPr>
              <a:t>✓ Tau-Prolog лише для ходів людини — уникає перевантаження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126480" y="1143000"/>
            <a:ext cx="5760720" cy="347472"/>
          </a:xfrm>
          <a:prstGeom prst="rect">
            <a:avLst/>
          </a:prstGeom>
          <a:solidFill>
            <a:srgbClr val="4A148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6126480" y="1143000"/>
            <a:ext cx="576072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1" i="0">
                <a:solidFill>
                  <a:srgbClr val="FFD700"/>
                </a:solidFill>
              </a:rPr>
              <a:t>Відео 2 — Prolog + Node.js (SWI-Prolog запускається через shell)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26480" y="1508760"/>
            <a:ext cx="5760720" cy="2011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00"/>
              </a:spcBef>
            </a:pPr>
            <a:r>
              <a:rPr sz="1300" b="1" i="0">
                <a:solidFill>
                  <a:srgbClr val="4CAF50"/>
                </a:solidFill>
              </a:rPr>
              <a:t>Що зроблено:</a:t>
            </a:r>
          </a:p>
          <a:p>
            <a:pPr algn="l">
              <a:spcBef>
                <a:spcPts val="100"/>
              </a:spcBef>
            </a:pPr>
            <a:r>
              <a:rPr sz="1200" b="0" i="0">
                <a:solidFill>
                  <a:srgbClr val="FFFFFF"/>
                </a:solidFill>
              </a:rPr>
              <a:t>• Повний GUI, три рівні складності, усі режими гри</a:t>
            </a:r>
          </a:p>
          <a:p>
            <a:pPr algn="l">
              <a:spcBef>
                <a:spcPts val="100"/>
              </a:spcBef>
            </a:pPr>
            <a:r>
              <a:rPr sz="1200" b="0" i="0">
                <a:solidFill>
                  <a:srgbClr val="FFFFFF"/>
                </a:solidFill>
              </a:rPr>
              <a:t>• MinMax з адаптивною глибиною: 2–4 пів-ходи</a:t>
            </a:r>
          </a:p>
          <a:p>
            <a:pPr algn="l">
              <a:spcBef>
                <a:spcPts val="100"/>
              </a:spcBef>
            </a:pPr>
            <a:r>
              <a:rPr sz="1200" b="0" i="0">
                <a:solidFill>
                  <a:srgbClr val="FFFFFF"/>
                </a:solidFill>
              </a:rPr>
              <a:t>• Node.js-посередник запускає SWI-Prolog через командний рядок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126480" y="2926080"/>
            <a:ext cx="5760720" cy="2011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00"/>
              </a:spcBef>
            </a:pPr>
            <a:r>
              <a:rPr sz="1300" b="1" i="0">
                <a:solidFill>
                  <a:srgbClr val="FFA026"/>
                </a:solidFill>
              </a:rPr>
              <a:t>Недоліки:</a:t>
            </a:r>
          </a:p>
          <a:p>
            <a:pPr algn="l">
              <a:spcBef>
                <a:spcPts val="100"/>
              </a:spcBef>
            </a:pPr>
            <a:r>
              <a:rPr sz="1200" b="0" i="0">
                <a:solidFill>
                  <a:srgbClr val="FFFFFF"/>
                </a:solidFill>
              </a:rPr>
              <a:t>✗ Зайвий рівень архітектури — Node.js як посередник</a:t>
            </a:r>
          </a:p>
          <a:p>
            <a:pPr algn="l">
              <a:spcBef>
                <a:spcPts val="100"/>
              </a:spcBef>
            </a:pPr>
            <a:r>
              <a:rPr sz="1200" b="0" i="0">
                <a:solidFill>
                  <a:srgbClr val="FFFFFF"/>
                </a:solidFill>
              </a:rPr>
              <a:t>✗ best_move обмежений 4-ма стовпцями — неповний пошук</a:t>
            </a:r>
          </a:p>
          <a:p>
            <a:pPr algn="l">
              <a:spcBef>
                <a:spcPts val="100"/>
              </a:spcBef>
            </a:pPr>
            <a:r>
              <a:rPr sz="1200" b="0" i="0">
                <a:solidFill>
                  <a:srgbClr val="FFFFFF"/>
                </a:solidFill>
              </a:rPr>
              <a:t>✗ Частину MinMax-коду запозичено з чужих реалізацій</a:t>
            </a:r>
          </a:p>
          <a:p>
            <a:pPr algn="l">
              <a:spcBef>
                <a:spcPts val="100"/>
              </a:spcBef>
            </a:pPr>
            <a:r>
              <a:rPr sz="1200" b="0" i="0">
                <a:solidFill>
                  <a:srgbClr val="FFFFFF"/>
                </a:solidFill>
              </a:rPr>
              <a:t>✗ CORS на SWI HTTP-сервері — не вирішено, відмовились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26480" y="4800600"/>
            <a:ext cx="5760720" cy="1463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00"/>
              </a:spcBef>
            </a:pPr>
            <a:r>
              <a:rPr sz="1300" b="1" i="0">
                <a:solidFill>
                  <a:srgbClr val="64B5F6"/>
                </a:solidFill>
              </a:rPr>
              <a:t>Авторське рішення:</a:t>
            </a:r>
          </a:p>
          <a:p>
            <a:pPr algn="l">
              <a:spcBef>
                <a:spcPts val="100"/>
              </a:spcBef>
            </a:pPr>
            <a:r>
              <a:rPr sz="1200" b="0" i="0">
                <a:solidFill>
                  <a:srgbClr val="FFFFFF"/>
                </a:solidFill>
              </a:rPr>
              <a:t>✓ Прямий виклик SWI-Prolog REST API — без Node.js</a:t>
            </a:r>
          </a:p>
          <a:p>
            <a:pPr algn="l">
              <a:spcBef>
                <a:spcPts val="100"/>
              </a:spcBef>
            </a:pPr>
            <a:r>
              <a:rPr sz="1200" b="0" i="0">
                <a:solidFill>
                  <a:srgbClr val="FFFFFF"/>
                </a:solidFill>
              </a:rPr>
              <a:t>✓ CORS вирішено; повний пошук без обмеження стовпців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1005840"/>
          </a:xfrm>
          <a:prstGeom prst="rect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20040" y="91440"/>
            <a:ext cx="9144000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700" b="1" i="0">
                <a:solidFill>
                  <a:srgbClr val="FFD700"/>
                </a:solidFill>
              </a:rPr>
              <a:t>Архітектура системи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492240"/>
            <a:ext cx="12188952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AAAAAA"/>
                </a:solidFill>
              </a:rPr>
              <a:t>Авдєєнко Дмитро Максимович  |  Логічне програмування</a:t>
            </a:r>
          </a:p>
        </p:txBody>
      </p:sp>
      <p:sp>
        <p:nvSpPr>
          <p:cNvPr id="5" name="Rectangle 4"/>
          <p:cNvSpPr/>
          <p:nvPr/>
        </p:nvSpPr>
        <p:spPr>
          <a:xfrm>
            <a:off x="365760" y="1280160"/>
            <a:ext cx="3291840" cy="1005840"/>
          </a:xfrm>
          <a:prstGeom prst="rect">
            <a:avLst/>
          </a:prstGeom>
          <a:solidFill>
            <a:srgbClr val="0D47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365760" y="1280160"/>
            <a:ext cx="3291840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 b="1" i="0">
                <a:solidFill>
                  <a:srgbClr val="FFD700"/>
                </a:solidFill>
              </a:rPr>
              <a:t>БРАУЗЕР  (GitHub Pages)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5760" y="1664208"/>
            <a:ext cx="3291840" cy="594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 b="0" i="0">
                <a:solidFill>
                  <a:srgbClr val="FFFFFF"/>
                </a:solidFill>
              </a:rPr>
              <a:t>index.html + JavaScript + CSS
Тau-Prolog 0.3.4</a:t>
            </a:r>
          </a:p>
        </p:txBody>
      </p:sp>
      <p:sp>
        <p:nvSpPr>
          <p:cNvPr id="8" name="Rectangle 7"/>
          <p:cNvSpPr/>
          <p:nvPr/>
        </p:nvSpPr>
        <p:spPr>
          <a:xfrm>
            <a:off x="365760" y="2834640"/>
            <a:ext cx="3291840" cy="1005840"/>
          </a:xfrm>
          <a:prstGeom prst="rect">
            <a:avLst/>
          </a:prstGeom>
          <a:solidFill>
            <a:srgbClr val="1B5E2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365760" y="2834640"/>
            <a:ext cx="3291840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 b="1" i="0">
                <a:solidFill>
                  <a:srgbClr val="FFD700"/>
                </a:solidFill>
              </a:rPr>
              <a:t>TAU-PROLOG  (браузер)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5760" y="3218688"/>
            <a:ext cx="3291840" cy="594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 b="0" i="0">
                <a:solidFill>
                  <a:srgbClr val="FFFFFF"/>
                </a:solidFill>
              </a:rPr>
              <a:t>Ходи людини: перевірка,
гравітація, виграш/нічия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65760" y="4389120"/>
            <a:ext cx="3291840" cy="1005840"/>
          </a:xfrm>
          <a:prstGeom prst="rect">
            <a:avLst/>
          </a:prstGeom>
          <a:solidFill>
            <a:srgbClr val="3747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365760" y="4389120"/>
            <a:ext cx="3291840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 b="1" i="0">
                <a:solidFill>
                  <a:srgbClr val="FFD700"/>
                </a:solidFill>
              </a:rPr>
              <a:t>GITHUB PAGES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65760" y="4773168"/>
            <a:ext cx="3291840" cy="594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 b="0" i="0">
                <a:solidFill>
                  <a:srgbClr val="FFFFFF"/>
                </a:solidFill>
              </a:rPr>
              <a:t>Статичний хост
(безкоштовно)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132320" y="1920240"/>
            <a:ext cx="4389120" cy="1737360"/>
          </a:xfrm>
          <a:prstGeom prst="rect">
            <a:avLst/>
          </a:prstGeom>
          <a:solidFill>
            <a:srgbClr val="7828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TextBox 14"/>
          <p:cNvSpPr txBox="1"/>
          <p:nvPr/>
        </p:nvSpPr>
        <p:spPr>
          <a:xfrm>
            <a:off x="7132320" y="1920240"/>
            <a:ext cx="4389120" cy="411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1" i="0">
                <a:solidFill>
                  <a:srgbClr val="FFD700"/>
                </a:solidFill>
              </a:rPr>
              <a:t>RENDER.COM  (Docker)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132320" y="2331720"/>
            <a:ext cx="4389120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 b="0" i="0">
                <a:solidFill>
                  <a:srgbClr val="FFFFFF"/>
                </a:solidFill>
              </a:rPr>
              <a:t>SWI-Prolog HTTP-сервер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132320" y="2715768"/>
            <a:ext cx="4389120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 b="0" i="0">
                <a:solidFill>
                  <a:srgbClr val="64B5F6"/>
                </a:solidFill>
              </a:rPr>
              <a:t>MinMax + Alpha-Beta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32320" y="3099816"/>
            <a:ext cx="4389120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AAAAAA"/>
                </a:solidFill>
              </a:rPr>
              <a:t>POST /ai  ·  GET /health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931920" y="1554480"/>
            <a:ext cx="30175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1" i="0">
                <a:solidFill>
                  <a:srgbClr val="FFA026"/>
                </a:solidFill>
              </a:rPr>
              <a:t>fetch()  →  JSON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931920" y="1965960"/>
            <a:ext cx="301752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64B5F6"/>
                </a:solidFill>
              </a:rPr>
              <a:t>board, player, depth …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931920" y="2331720"/>
            <a:ext cx="301752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4CAF50"/>
                </a:solidFill>
              </a:rPr>
              <a:t>← col, row, board, result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931920" y="3063240"/>
            <a:ext cx="301752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1" i="0">
                <a:solidFill>
                  <a:srgbClr val="FFA026"/>
                </a:solidFill>
              </a:rPr>
              <a:t>Prolog-запит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931920" y="3456432"/>
            <a:ext cx="301752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64B5F6"/>
                </a:solidFill>
              </a:rPr>
              <a:t>atom ↔ список символів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1005840"/>
          </a:xfrm>
          <a:prstGeom prst="rect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20040" y="91440"/>
            <a:ext cx="9144000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700" b="1" i="0">
                <a:solidFill>
                  <a:srgbClr val="FFD700"/>
                </a:solidFill>
              </a:rPr>
              <a:t>Представлення дошки у Prolog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0040" y="594360"/>
            <a:ext cx="914400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500" b="0" i="0">
                <a:solidFill>
                  <a:srgbClr val="AAAAAA"/>
                </a:solidFill>
              </a:rPr>
              <a:t>Рядково-списковий формат  ·  доступ O(R+C)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492240"/>
            <a:ext cx="12188952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AAAAAA"/>
                </a:solidFill>
              </a:rPr>
              <a:t>Авдєєнко Дмитро Максимович  |  Логічне програмування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188720"/>
            <a:ext cx="5120640" cy="2560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</a:pPr>
            <a:r>
              <a:rPr sz="1600" b="1" i="0">
                <a:solidFill>
                  <a:srgbClr val="FFD700"/>
                </a:solidFill>
              </a:rPr>
              <a:t>Дошка як список рядків (row-list):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Кожен рядок — список символів.</a:t>
            </a:r>
          </a:p>
          <a:p>
            <a:pPr algn="l">
              <a:spcBef>
                <a:spcPts val="200"/>
              </a:spcBef>
            </a:pPr>
            <a:r>
              <a:rPr sz="1400" b="0" i="1">
                <a:solidFill>
                  <a:srgbClr val="64B5F6"/>
                </a:solidFill>
              </a:rPr>
              <a:t>Символи:  e=порожньо  x=X  o=O  b=заблоковано</a:t>
            </a:r>
          </a:p>
          <a:p>
            <a:pPr algn="l">
              <a:spcBef>
                <a:spcPts val="200"/>
              </a:spcBef>
            </a:pPr>
            <a:endParaRPr sz="1400" b="0" i="1">
              <a:solidFill>
                <a:srgbClr val="64B5F6"/>
              </a:solidFill>
            </a:endParaRPr>
          </a:p>
          <a:p>
            <a:pPr algn="l">
              <a:spcBef>
                <a:spcPts val="200"/>
              </a:spcBef>
            </a:pPr>
            <a:r>
              <a:rPr sz="1600" b="1" i="0">
                <a:solidFill>
                  <a:srgbClr val="FFD700"/>
                </a:solidFill>
              </a:rPr>
              <a:t>Доступ до клітини (R, C):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1. Знайти рядок номер R у зовнішньому списку  →  O(R)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2. Знайти елемент C у рядку  →  O(C)</a:t>
            </a:r>
          </a:p>
          <a:p>
            <a:pPr algn="l">
              <a:spcBef>
                <a:spcPts val="200"/>
              </a:spcBef>
            </a:pPr>
            <a:r>
              <a:rPr sz="1400" b="1" i="0">
                <a:solidFill>
                  <a:srgbClr val="4CAF50"/>
                </a:solidFill>
              </a:rPr>
              <a:t>Разом:  O(R + C)</a:t>
            </a:r>
          </a:p>
          <a:p>
            <a:pPr algn="l">
              <a:spcBef>
                <a:spcPts val="200"/>
              </a:spcBef>
            </a:pPr>
            <a:endParaRPr sz="1400" b="1" i="0">
              <a:solidFill>
                <a:srgbClr val="4CAF50"/>
              </a:solidFill>
            </a:endParaRPr>
          </a:p>
          <a:p>
            <a:pPr algn="l">
              <a:spcBef>
                <a:spcPts val="200"/>
              </a:spcBef>
            </a:pPr>
            <a:r>
              <a:rPr sz="1600" b="1" i="0">
                <a:solidFill>
                  <a:srgbClr val="FFA026"/>
                </a:solidFill>
              </a:rPr>
              <a:t>Для порівняння — плаский список: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nth1(Idx, Cells, Val)  →  O(R × C)</a:t>
            </a:r>
          </a:p>
          <a:p>
            <a:pPr algn="l">
              <a:spcBef>
                <a:spcPts val="200"/>
              </a:spcBef>
            </a:pPr>
            <a:r>
              <a:rPr sz="1300" b="0" i="1">
                <a:solidFill>
                  <a:srgbClr val="AAAAAA"/>
                </a:solidFill>
              </a:rPr>
              <a:t>(kinariad.pl, локальна версія)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60720" y="1188720"/>
            <a:ext cx="6126480" cy="5029200"/>
          </a:xfrm>
          <a:prstGeom prst="rect">
            <a:avLst/>
          </a:prstGeom>
          <a:solidFill>
            <a:srgbClr val="08081E"/>
          </a:solidFill>
        </p:spPr>
        <p:txBody>
          <a:bodyPr wrap="square">
            <a:spAutoFit/>
          </a:bodyPr>
          <a:lstStyle/>
          <a:p>
            <a:pPr algn="l"/>
            <a:r>
              <a:rPr sz="1200" b="0" i="1">
                <a:solidFill>
                  <a:srgbClr val="64B5F6"/>
                </a:solidFill>
              </a:rPr>
              <a:t>% Отримати значення клітини (R, C)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get_cell(RL, R, C, Val) :-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row_nth(R, RL, Row),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col_nth(C, Row, Val).</a:t>
            </a:r>
          </a:p>
          <a:p>
            <a:pPr algn="l"/>
            <a:endParaRPr sz="1200" b="0" i="1">
              <a:solidFill>
                <a:srgbClr val="64B5F6"/>
              </a:solidFill>
            </a:endParaRPr>
          </a:p>
          <a:p>
            <a:pPr algn="l"/>
            <a:r>
              <a:rPr sz="1200" b="0" i="1">
                <a:solidFill>
                  <a:srgbClr val="64B5F6"/>
                </a:solidFill>
              </a:rPr>
              <a:t>% Рядок R зі списку рядків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row_nth(1, [R|_], R) :- !.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row_nth(N, [_|T], R) :-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N &gt; 1, N1 is N-1,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row_nth(N1, T, R).</a:t>
            </a:r>
          </a:p>
          <a:p>
            <a:pPr algn="l"/>
            <a:endParaRPr sz="1200" b="0" i="1">
              <a:solidFill>
                <a:srgbClr val="64B5F6"/>
              </a:solidFill>
            </a:endParaRPr>
          </a:p>
          <a:p>
            <a:pPr algn="l"/>
            <a:r>
              <a:rPr sz="1200" b="0" i="1">
                <a:solidFill>
                  <a:srgbClr val="64B5F6"/>
                </a:solidFill>
              </a:rPr>
              <a:t>% Стан між запитами — JS-рядок: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% "eeeeeeeeeeeeeexeeeeeee..."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% Довжина = rows × cols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%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% atom_chars/2 — мультипризначений: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% ++,-- : atom → список символів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% --,++ : список → atom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1005840"/>
          </a:xfrm>
          <a:prstGeom prst="rect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20040" y="91440"/>
            <a:ext cx="9144000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700" b="1" i="0">
                <a:solidFill>
                  <a:srgbClr val="FFD700"/>
                </a:solidFill>
              </a:rPr>
              <a:t>Гравітація та доступні ходи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492240"/>
            <a:ext cx="12188952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AAAAAA"/>
                </a:solidFill>
              </a:rPr>
              <a:t>Авдєєнко Дмитро Максимович  |  Логічне програмування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188720"/>
            <a:ext cx="512064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</a:pPr>
            <a:r>
              <a:rPr sz="1600" b="1" i="0">
                <a:solidFill>
                  <a:srgbClr val="FFD700"/>
                </a:solidFill>
              </a:rPr>
              <a:t>drop_piece — падіння фішки: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Фішка опускається до найнижньої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вільної клітини стовпця.</a:t>
            </a:r>
          </a:p>
          <a:p>
            <a:pPr algn="l">
              <a:spcBef>
                <a:spcPts val="200"/>
              </a:spcBef>
            </a:pPr>
            <a:endParaRPr sz="1400" b="0" i="0">
              <a:solidFill>
                <a:srgbClr val="FFFFFF"/>
              </a:solidFill>
            </a:endParaRPr>
          </a:p>
          <a:p>
            <a:pPr algn="l">
              <a:spcBef>
                <a:spcPts val="200"/>
              </a:spcBef>
            </a:pPr>
            <a:r>
              <a:rPr sz="1500" b="1" i="0">
                <a:solidFill>
                  <a:srgbClr val="4CAF50"/>
                </a:solidFill>
              </a:rPr>
              <a:t>Реалізація через два кроки: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1. find_bottom — сканує знизу вгору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   (від рядка Rows до 1),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   зупиняється на першому e.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2. set_cell — записує символ гравця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   у знайдену позицію.</a:t>
            </a:r>
          </a:p>
          <a:p>
            <a:pPr algn="l">
              <a:spcBef>
                <a:spcPts val="200"/>
              </a:spcBef>
            </a:pPr>
            <a:endParaRPr sz="1400" b="0" i="0">
              <a:solidFill>
                <a:srgbClr val="FFFFFF"/>
              </a:solidFill>
            </a:endParaRPr>
          </a:p>
          <a:p>
            <a:pPr algn="l">
              <a:spcBef>
                <a:spcPts val="200"/>
              </a:spcBef>
            </a:pPr>
            <a:r>
              <a:rPr sz="1600" b="1" i="0">
                <a:solidFill>
                  <a:srgbClr val="FFD700"/>
                </a:solidFill>
              </a:rPr>
              <a:t>available_cols — список вільних стовпців: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Читає лише перший (верхній) рядок.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Якщо top[C] = e — стовпець вільний.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Результат відсортований center-first: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4CAF50"/>
                </a:solidFill>
              </a:rPr>
              <a:t>центральні стовпці ідуть першими.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760720" y="1188720"/>
            <a:ext cx="6126480" cy="5029200"/>
          </a:xfrm>
          <a:prstGeom prst="rect">
            <a:avLst/>
          </a:prstGeom>
          <a:solidFill>
            <a:srgbClr val="08081E"/>
          </a:solidFill>
        </p:spPr>
        <p:txBody>
          <a:bodyPr wrap="square">
            <a:spAutoFit/>
          </a:bodyPr>
          <a:lstStyle/>
          <a:p>
            <a:pPr algn="l"/>
            <a:r>
              <a:rPr sz="1200" b="0" i="1">
                <a:solidFill>
                  <a:srgbClr val="64B5F6"/>
                </a:solidFill>
              </a:rPr>
              <a:t>drop_piece(RL,Rows,Col,Player,NewRL,Row) :-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find_bottom(RL,Rows,Col,Row),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set_cell(RL,Row,Col,Player,NewRL).</a:t>
            </a:r>
          </a:p>
          <a:p>
            <a:pPr algn="l"/>
            <a:endParaRPr sz="1200" b="0" i="1">
              <a:solidFill>
                <a:srgbClr val="64B5F6"/>
              </a:solidFill>
            </a:endParaRPr>
          </a:p>
          <a:p>
            <a:pPr algn="l"/>
            <a:r>
              <a:rPr sz="1200" b="0" i="1">
                <a:solidFill>
                  <a:srgbClr val="64B5F6"/>
                </a:solidFill>
              </a:rPr>
              <a:t>find_bot(RL,_,Col,CurR,Row) :-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CurR &gt;= 1,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get_cell(RL,CurR,Col,Val),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( Val = e -&gt; Row = CurR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; CurR1 is CurR-1,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  find_bot(RL,_,Col,CurR1,Row)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).</a:t>
            </a:r>
          </a:p>
          <a:p>
            <a:pPr algn="l"/>
            <a:endParaRPr sz="1200" b="0" i="1">
              <a:solidFill>
                <a:srgbClr val="64B5F6"/>
              </a:solidFill>
            </a:endParaRPr>
          </a:p>
          <a:p>
            <a:pPr algn="l"/>
            <a:r>
              <a:rPr sz="1200" b="0" i="1">
                <a:solidFill>
                  <a:srgbClr val="64B5F6"/>
                </a:solidFill>
              </a:rPr>
              <a:t>% center-first: стовпці ближче до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% центру йдуть першими у списку.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% Це забезпечує ранні A-B відсікання.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available_cols(RL, Cols, Sorted) :-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Mid is (Cols+1)//2, ...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1005840"/>
          </a:xfrm>
          <a:prstGeom prst="rect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20040" y="91440"/>
            <a:ext cx="9144000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700" b="1" i="0">
                <a:solidFill>
                  <a:srgbClr val="FFD700"/>
                </a:solidFill>
              </a:rPr>
              <a:t>Перевірка виграшу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0040" y="594360"/>
            <a:ext cx="914400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500" b="0" i="0">
                <a:solidFill>
                  <a:srgbClr val="AAAAAA"/>
                </a:solidFill>
              </a:rPr>
              <a:t>Лише у точці падіння  ·  O(4K) замість O(R×C×4K)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492240"/>
            <a:ext cx="12188952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AAAAAA"/>
                </a:solidFill>
              </a:rPr>
              <a:t>Авдєєнко Дмитро Максимович  |  Логічне програмування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188720"/>
            <a:ext cx="512064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</a:pPr>
            <a:r>
              <a:rPr sz="1600" b="1" i="0">
                <a:solidFill>
                  <a:srgbClr val="FFD700"/>
                </a:solidFill>
              </a:rPr>
              <a:t>Ключова оптимізація: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Нова фішка може утворити виграш лише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через ту клітину, куди вона впала.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Тому перевіряємо лише 4 напрямки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від точки (Row, Col).</a:t>
            </a:r>
          </a:p>
          <a:p>
            <a:pPr algn="l">
              <a:spcBef>
                <a:spcPts val="200"/>
              </a:spcBef>
            </a:pPr>
            <a:endParaRPr sz="1400" b="0" i="0">
              <a:solidFill>
                <a:srgbClr val="FFFFFF"/>
              </a:solidFill>
            </a:endParaRPr>
          </a:p>
          <a:p>
            <a:pPr algn="l">
              <a:spcBef>
                <a:spcPts val="200"/>
              </a:spcBef>
            </a:pPr>
            <a:r>
              <a:rPr sz="1600" b="1" i="0">
                <a:solidFill>
                  <a:srgbClr val="FFD700"/>
                </a:solidFill>
              </a:rPr>
              <a:t>check_dir — підрахунок в обидва боки: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• count_dir у напрямку (DR, DC)  →  N1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• count_dir у зворотньому  →  N2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• Total = N1 + N2 − 1</a:t>
            </a:r>
          </a:p>
          <a:p>
            <a:pPr algn="l">
              <a:spcBef>
                <a:spcPts val="200"/>
              </a:spcBef>
            </a:pPr>
            <a:r>
              <a:rPr sz="1300" b="0" i="0">
                <a:solidFill>
                  <a:srgbClr val="AAAAAA"/>
                </a:solidFill>
              </a:rPr>
              <a:t>  (−1: центральна клітина рахується двічі)</a:t>
            </a:r>
          </a:p>
          <a:p>
            <a:pPr algn="l">
              <a:spcBef>
                <a:spcPts val="200"/>
              </a:spcBef>
            </a:pPr>
            <a:r>
              <a:rPr sz="1400" b="1" i="0">
                <a:solidFill>
                  <a:srgbClr val="4CAF50"/>
                </a:solidFill>
              </a:rPr>
              <a:t>• Total ≥ K  →  перемога</a:t>
            </a:r>
          </a:p>
          <a:p>
            <a:pPr algn="l">
              <a:spcBef>
                <a:spcPts val="200"/>
              </a:spcBef>
            </a:pPr>
            <a:endParaRPr sz="1400" b="1" i="0">
              <a:solidFill>
                <a:srgbClr val="4CAF50"/>
              </a:solidFill>
            </a:endParaRPr>
          </a:p>
          <a:p>
            <a:pPr algn="l">
              <a:spcBef>
                <a:spcPts val="200"/>
              </a:spcBef>
            </a:pPr>
            <a:r>
              <a:rPr sz="1600" b="1" i="0">
                <a:solidFill>
                  <a:srgbClr val="FFD700"/>
                </a:solidFill>
              </a:rPr>
              <a:t>4 напрямки: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(0,1) горизонталь    (1,0) вертикаль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(1,1) діагональ ↘    (1,−1) діагональ ↗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60720" y="1188720"/>
            <a:ext cx="6126480" cy="5029200"/>
          </a:xfrm>
          <a:prstGeom prst="rect">
            <a:avLst/>
          </a:prstGeom>
          <a:solidFill>
            <a:srgbClr val="08081E"/>
          </a:solidFill>
        </p:spPr>
        <p:txBody>
          <a:bodyPr wrap="square">
            <a:spAutoFit/>
          </a:bodyPr>
          <a:lstStyle/>
          <a:p>
            <a:pPr algn="l"/>
            <a:r>
              <a:rPr sz="1200" b="0" i="1">
                <a:solidFill>
                  <a:srgbClr val="64B5F6"/>
                </a:solidFill>
              </a:rPr>
              <a:t>winner(RL,Rows,Cols,K,R,C,Player) :-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get_cell(RL,R,C,Player),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Player \= e, Player \= b,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( check_dir(…,0, 1)   % горизонталь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; check_dir(…,1, 0)   % вертикаль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; check_dir(…,1, 1)   % діагональ ↘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; check_dir(…,1,-1)   % діагональ ↗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).</a:t>
            </a:r>
          </a:p>
          <a:p>
            <a:pPr algn="l"/>
            <a:endParaRPr sz="1200" b="0" i="1">
              <a:solidFill>
                <a:srgbClr val="64B5F6"/>
              </a:solidFill>
            </a:endParaRPr>
          </a:p>
          <a:p>
            <a:pPr algn="l"/>
            <a:r>
              <a:rPr sz="1200" b="0" i="1">
                <a:solidFill>
                  <a:srgbClr val="64B5F6"/>
                </a:solidFill>
              </a:rPr>
              <a:t>check_dir(…,K,R,C,P,DR,DC) :-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count_dir(…,DR, DC,0,N1),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count_dir(…,-DR,-DC,0,N2),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Total is N1+N2-1,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    Total &gt;= K.</a:t>
            </a:r>
          </a:p>
          <a:p>
            <a:pPr algn="l"/>
            <a:endParaRPr sz="1200" b="0" i="1">
              <a:solidFill>
                <a:srgbClr val="64B5F6"/>
              </a:solidFill>
            </a:endParaRPr>
          </a:p>
          <a:p>
            <a:pPr algn="l"/>
            <a:r>
              <a:rPr sz="1200" b="0" i="1">
                <a:solidFill>
                  <a:srgbClr val="64B5F6"/>
                </a:solidFill>
              </a:rPr>
              <a:t>% count_dir: рекурсивно іде у напрямку</a:t>
            </a:r>
          </a:p>
          <a:p>
            <a:pPr algn="l"/>
            <a:r>
              <a:rPr sz="1200" b="0" i="1">
                <a:solidFill>
                  <a:srgbClr val="64B5F6"/>
                </a:solidFill>
              </a:rPr>
              <a:t>% (DR,DC), рахує послідовні фішки P.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1005840"/>
          </a:xfrm>
          <a:prstGeom prst="rect">
            <a:avLst/>
          </a:prstGeom>
          <a:solidFill>
            <a:srgbClr val="1621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20040" y="91440"/>
            <a:ext cx="9144000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700" b="1" i="0">
                <a:solidFill>
                  <a:srgbClr val="FFD700"/>
                </a:solidFill>
              </a:rPr>
              <a:t>Алгоритм MinMax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0040" y="594360"/>
            <a:ext cx="914400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500" b="0" i="0">
                <a:solidFill>
                  <a:srgbClr val="AAAAAA"/>
                </a:solidFill>
              </a:rPr>
              <a:t>Дерево гри  ·  глибина у пів-ходах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492240"/>
            <a:ext cx="12188952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0">
                <a:solidFill>
                  <a:srgbClr val="AAAAAA"/>
                </a:solidFill>
              </a:rPr>
              <a:t>Авдєєнко Дмитро Максимович  |  Логічне програмування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188720"/>
            <a:ext cx="50292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</a:pPr>
            <a:r>
              <a:rPr sz="1600" b="1" i="0">
                <a:solidFill>
                  <a:srgbClr val="FFD700"/>
                </a:solidFill>
              </a:rPr>
              <a:t>Пів-хід (ply):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Один хід одного гравця.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Глибина 4 = X ходить, O відповідає,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X знову, O знову.</a:t>
            </a:r>
          </a:p>
          <a:p>
            <a:pPr algn="l">
              <a:spcBef>
                <a:spcPts val="200"/>
              </a:spcBef>
            </a:pPr>
            <a:endParaRPr sz="1400" b="0" i="0">
              <a:solidFill>
                <a:srgbClr val="FFFFFF"/>
              </a:solidFill>
            </a:endParaRPr>
          </a:p>
          <a:p>
            <a:pPr algn="l">
              <a:spcBef>
                <a:spcPts val="200"/>
              </a:spcBef>
            </a:pPr>
            <a:r>
              <a:rPr sz="1600" b="1" i="0">
                <a:solidFill>
                  <a:srgbClr val="FFD700"/>
                </a:solidFill>
              </a:rPr>
              <a:t>Структура предиката minimax: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1. Якщо поточна позиція — перемога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   попереднього гравця: повернути оцінку.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2. Якщо depth = 0 або ходів немає: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   обчислити евристичну оцінку.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3. Якщо IsMax = true (хід ШІ):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   expand_max — максимізувати оцінку.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4. Якщо IsMax = false (хід суперника):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   expand_min — мінімізувати оцінку.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60720" y="1188720"/>
            <a:ext cx="621792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</a:pPr>
            <a:r>
              <a:rPr sz="1600" b="1" i="0">
                <a:solidFill>
                  <a:srgbClr val="FFD700"/>
                </a:solidFill>
              </a:rPr>
              <a:t>Рівні складності (пів-ходи):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Легко    :  2  (~&lt; 1 с)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Нормально:  4  (~2 с)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Середньо :  5  (~5 с)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Важко    :  7  (~15 с)</a:t>
            </a:r>
          </a:p>
          <a:p>
            <a:pPr algn="l">
              <a:spcBef>
                <a:spcPts val="200"/>
              </a:spcBef>
            </a:pPr>
            <a:endParaRPr sz="1400" b="0" i="0">
              <a:solidFill>
                <a:srgbClr val="FFFFFF"/>
              </a:solidFill>
            </a:endParaRPr>
          </a:p>
          <a:p>
            <a:pPr algn="l">
              <a:spcBef>
                <a:spcPts val="200"/>
              </a:spcBef>
            </a:pPr>
            <a:r>
              <a:rPr sz="1600" b="1" i="0">
                <a:solidFill>
                  <a:srgbClr val="FFD700"/>
                </a:solidFill>
              </a:rPr>
              <a:t>Вузлів дерева (6×7, k=4):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d=4 :  ~1 300  →  ~200 з A-B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d=5 :  ~9 000  →  ~600 з A-B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d=7 : ~600 000 → ~15 000 з A-B</a:t>
            </a:r>
          </a:p>
          <a:p>
            <a:pPr algn="l">
              <a:spcBef>
                <a:spcPts val="200"/>
              </a:spcBef>
            </a:pPr>
            <a:endParaRPr sz="1400" b="0" i="0">
              <a:solidFill>
                <a:srgbClr val="FFFFFF"/>
              </a:solidFill>
            </a:endParaRPr>
          </a:p>
          <a:p>
            <a:pPr algn="l">
              <a:spcBef>
                <a:spcPts val="200"/>
              </a:spcBef>
            </a:pPr>
            <a:r>
              <a:rPr sz="1600" b="1" i="0">
                <a:solidFill>
                  <a:srgbClr val="4CAF50"/>
                </a:solidFill>
              </a:rPr>
              <a:t>Alpha-Beta відсікає ≈ 70–85%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вузлів завдяки center-first</a:t>
            </a:r>
          </a:p>
          <a:p>
            <a:pPr algn="l">
              <a:spcBef>
                <a:spcPts val="200"/>
              </a:spcBef>
            </a:pPr>
            <a:r>
              <a:rPr sz="1400" b="0" i="0">
                <a:solidFill>
                  <a:srgbClr val="FFFFFF"/>
                </a:solidFill>
              </a:rPr>
              <a:t>порядку ходів.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Офіс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4833</Words>
  <Application>Microsoft Office PowerPoint</Application>
  <PresentationFormat>Довільний</PresentationFormat>
  <Paragraphs>579</Paragraphs>
  <Slides>18</Slides>
  <Notes>18</Notes>
  <HiddenSlides>0</HiddenSlides>
  <MMClips>1</MMClips>
  <ScaleCrop>false</ScaleCrop>
  <HeadingPairs>
    <vt:vector size="6" baseType="variant">
      <vt:variant>
        <vt:lpstr>Використані шрифти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Авдєєнко Дмитро Максимович</cp:lastModifiedBy>
  <cp:revision>4</cp:revision>
  <dcterms:created xsi:type="dcterms:W3CDTF">2013-01-27T09:14:16Z</dcterms:created>
  <dcterms:modified xsi:type="dcterms:W3CDTF">2026-02-27T17:56:48Z</dcterms:modified>
  <cp:category/>
</cp:coreProperties>
</file>

<file path=docProps/thumbnail.jpeg>
</file>